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261" r:id="rId5"/>
    <p:sldId id="262" r:id="rId6"/>
    <p:sldId id="263" r:id="rId7"/>
    <p:sldId id="264" r:id="rId8"/>
    <p:sldId id="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16"/>
    <p:restoredTop sz="94558"/>
  </p:normalViewPr>
  <p:slideViewPr>
    <p:cSldViewPr snapToGrid="0">
      <p:cViewPr varScale="1">
        <p:scale>
          <a:sx n="108" d="100"/>
          <a:sy n="108" d="100"/>
        </p:scale>
        <p:origin x="736"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7132E-29E4-79B4-32E3-3C0B3B888A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80C15EE-0B67-5410-D762-B6A06747E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D5F9071-06B2-19F2-95A7-6C0A7C8F3CDF}"/>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9E9DE2C0-0AAF-577A-F5EA-D6D6DAC975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329CD-C095-800C-3AA8-CB87EC0F21A9}"/>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87380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3334-4BAB-F038-BA4E-7B8444C347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6341FFD-2B01-9DF1-1C08-ABCEFD723C6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B1B9F6-9429-3B7D-C1BA-52D9D2BAFEC7}"/>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3B60A1AE-F11A-D01C-5BE2-999370EF5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3D20A-9786-832A-033C-B255E670E7A2}"/>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74934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110DD7-ADA1-3B59-A020-DFD6244F244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257C86F-814B-8428-77B4-72CDC87C6B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33DCA8-57D3-C3C5-30A4-08FCD0EE45A6}"/>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5BCFDDF1-87DB-6347-2107-479730FA24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CC75C-F89F-0021-7850-E9C1D46DAA32}"/>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240303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74A2-9204-5B31-4AE9-3D47B93B25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703A46-4E87-E339-0241-6C9EFB8D48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75A37A-E875-85FC-6BCE-FD666049B460}"/>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188A7100-9A03-90E0-AD19-AD56C0E19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F7BDA-D042-76C2-DDA5-BCEEA0AE6004}"/>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254981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AD43-0605-9824-C73B-FFB63FE7CD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5A6EEB1-1B35-6C2D-A38B-CBD2D60FD6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1EC0F4-D662-5FC7-34C9-580083271444}"/>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6856A2BF-E186-303D-F7FF-32578D20D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7032-594A-1091-CCDD-BCCEF2350346}"/>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3264491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091FB-2128-7A25-C8DF-20D5F272E13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3F16D5-27BF-93DF-2C33-E81E6E01A66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C7D3D18-D8FE-CE89-DF53-AD96EF1595A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BB787EF-27F5-FF9F-DC08-C646D87AD0FE}"/>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6" name="Footer Placeholder 5">
            <a:extLst>
              <a:ext uri="{FF2B5EF4-FFF2-40B4-BE49-F238E27FC236}">
                <a16:creationId xmlns:a16="http://schemas.microsoft.com/office/drawing/2014/main" id="{AD51B015-63C9-848B-97A9-77BBF8DE42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B711D-A8BC-BF68-B9F1-F5A1AF8E882B}"/>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378803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D805C-E57D-0237-0DD0-39401AD4646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2DA049D-D84C-6991-1A6C-CBC0119B81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E6F02F-B2AF-0CC4-3942-B0E7B2B02AA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B9FF26F-D52F-5F64-DE29-0486E3BE34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D75C75D-C133-C433-1616-3D6FB926DB1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E212BF1-B933-E582-709D-FE8270E36B40}"/>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8" name="Footer Placeholder 7">
            <a:extLst>
              <a:ext uri="{FF2B5EF4-FFF2-40B4-BE49-F238E27FC236}">
                <a16:creationId xmlns:a16="http://schemas.microsoft.com/office/drawing/2014/main" id="{E42DC2C4-E87E-74A2-761A-230BA633FE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27FE61-10F0-0FED-796A-AD1489792258}"/>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66738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AF50-75D5-764E-0EEB-77761B5A337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5253A18-BB05-457E-7AE7-25B9F995096F}"/>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4" name="Footer Placeholder 3">
            <a:extLst>
              <a:ext uri="{FF2B5EF4-FFF2-40B4-BE49-F238E27FC236}">
                <a16:creationId xmlns:a16="http://schemas.microsoft.com/office/drawing/2014/main" id="{D6BF1B30-D917-1664-1B09-201A5C29A0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8EFDB7-AE91-E773-441F-6F8709D37B14}"/>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043693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597C15-50FE-722B-408B-B5B7914687DA}"/>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3" name="Footer Placeholder 2">
            <a:extLst>
              <a:ext uri="{FF2B5EF4-FFF2-40B4-BE49-F238E27FC236}">
                <a16:creationId xmlns:a16="http://schemas.microsoft.com/office/drawing/2014/main" id="{0A40C143-F1A5-E8E3-DD47-462459616A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54F489-46CB-A81E-11C8-25C780D0B559}"/>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3747472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CED7-595E-2DC0-944F-0220FFDA23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258D526-AFDC-1100-9BCA-3C44224C68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13227DA-9C36-5861-4CAF-88E8FE6CC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39B8EF-8233-2D47-AEBE-72A15A65BF6D}"/>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6" name="Footer Placeholder 5">
            <a:extLst>
              <a:ext uri="{FF2B5EF4-FFF2-40B4-BE49-F238E27FC236}">
                <a16:creationId xmlns:a16="http://schemas.microsoft.com/office/drawing/2014/main" id="{127AAF1B-A90C-977B-005A-BC14F255DF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1C2687-23B3-24DB-8466-8390691F0912}"/>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853531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EB50-119D-3390-A333-4455988FFC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7B6A682-97E9-871D-34DD-F8174B8F75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AFA1B5-0308-0814-6603-FB70F63CE5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D66FC89-735D-CBF5-0D09-F6F56B7E14FF}"/>
              </a:ext>
            </a:extLst>
          </p:cNvPr>
          <p:cNvSpPr>
            <a:spLocks noGrp="1"/>
          </p:cNvSpPr>
          <p:nvPr>
            <p:ph type="dt" sz="half" idx="10"/>
          </p:nvPr>
        </p:nvSpPr>
        <p:spPr/>
        <p:txBody>
          <a:bodyPr/>
          <a:lstStyle/>
          <a:p>
            <a:fld id="{D7E3B62E-419E-CC45-86B5-48B100006715}" type="datetimeFigureOut">
              <a:rPr lang="en-US" smtClean="0"/>
              <a:t>5/14/23</a:t>
            </a:fld>
            <a:endParaRPr lang="en-US"/>
          </a:p>
        </p:txBody>
      </p:sp>
      <p:sp>
        <p:nvSpPr>
          <p:cNvPr id="6" name="Footer Placeholder 5">
            <a:extLst>
              <a:ext uri="{FF2B5EF4-FFF2-40B4-BE49-F238E27FC236}">
                <a16:creationId xmlns:a16="http://schemas.microsoft.com/office/drawing/2014/main" id="{F0B46BC6-3C64-527F-C2A4-5AAFC0CC3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738B8-EC0E-6495-D5D8-3108BA7510F1}"/>
              </a:ext>
            </a:extLst>
          </p:cNvPr>
          <p:cNvSpPr>
            <a:spLocks noGrp="1"/>
          </p:cNvSpPr>
          <p:nvPr>
            <p:ph type="sldNum" sz="quarter" idx="12"/>
          </p:nvPr>
        </p:nvSpPr>
        <p:spPr/>
        <p:txBody>
          <a:bodyPr/>
          <a:lstStyle/>
          <a:p>
            <a:fld id="{06B0CC27-50ED-4C4B-8865-19499AF11FD9}" type="slidenum">
              <a:rPr lang="en-US" smtClean="0"/>
              <a:t>‹#›</a:t>
            </a:fld>
            <a:endParaRPr lang="en-US"/>
          </a:p>
        </p:txBody>
      </p:sp>
    </p:spTree>
    <p:extLst>
      <p:ext uri="{BB962C8B-B14F-4D97-AF65-F5344CB8AC3E}">
        <p14:creationId xmlns:p14="http://schemas.microsoft.com/office/powerpoint/2010/main" val="170967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A2CAFB-AEFB-718A-5E37-C8AC56B267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918A84-5E6B-840A-0B98-B9B57B5C8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074D22-3A32-DC77-8DAE-B37F271A38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3B62E-419E-CC45-86B5-48B100006715}" type="datetimeFigureOut">
              <a:rPr lang="en-US" smtClean="0"/>
              <a:t>5/14/23</a:t>
            </a:fld>
            <a:endParaRPr lang="en-US"/>
          </a:p>
        </p:txBody>
      </p:sp>
      <p:sp>
        <p:nvSpPr>
          <p:cNvPr id="5" name="Footer Placeholder 4">
            <a:extLst>
              <a:ext uri="{FF2B5EF4-FFF2-40B4-BE49-F238E27FC236}">
                <a16:creationId xmlns:a16="http://schemas.microsoft.com/office/drawing/2014/main" id="{CB656705-57AC-69C5-9CA3-5414B68169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8771D0-FDDB-E863-D050-276AD93865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0CC27-50ED-4C4B-8865-19499AF11FD9}" type="slidenum">
              <a:rPr lang="en-US" smtClean="0"/>
              <a:t>‹#›</a:t>
            </a:fld>
            <a:endParaRPr lang="en-US"/>
          </a:p>
        </p:txBody>
      </p:sp>
    </p:spTree>
    <p:extLst>
      <p:ext uri="{BB962C8B-B14F-4D97-AF65-F5344CB8AC3E}">
        <p14:creationId xmlns:p14="http://schemas.microsoft.com/office/powerpoint/2010/main" val="1059639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enu, screenshot&#10;&#10;Description automatically generated">
            <a:extLst>
              <a:ext uri="{FF2B5EF4-FFF2-40B4-BE49-F238E27FC236}">
                <a16:creationId xmlns:a16="http://schemas.microsoft.com/office/drawing/2014/main" id="{9A3AF4D0-2A1E-39E1-4287-E5B5EDD5109D}"/>
              </a:ext>
            </a:extLst>
          </p:cNvPr>
          <p:cNvPicPr>
            <a:picLocks noChangeAspect="1"/>
          </p:cNvPicPr>
          <p:nvPr/>
        </p:nvPicPr>
        <p:blipFill>
          <a:blip r:embed="rId2">
            <a:alphaModFix amt="30000"/>
          </a:blip>
          <a:stretch>
            <a:fillRect/>
          </a:stretch>
        </p:blipFill>
        <p:spPr>
          <a:xfrm>
            <a:off x="1478843" y="468585"/>
            <a:ext cx="9584123" cy="6389415"/>
          </a:xfrm>
          <a:prstGeom prst="rect">
            <a:avLst/>
          </a:prstGeom>
        </p:spPr>
      </p:pic>
      <p:pic>
        <p:nvPicPr>
          <p:cNvPr id="10" name="Picture 9" descr="A picture containing text, font, graphics, logo&#10;&#10;Description automatically generated">
            <a:extLst>
              <a:ext uri="{FF2B5EF4-FFF2-40B4-BE49-F238E27FC236}">
                <a16:creationId xmlns:a16="http://schemas.microsoft.com/office/drawing/2014/main" id="{72687948-23BF-8383-2927-3E3865A846E9}"/>
              </a:ext>
            </a:extLst>
          </p:cNvPr>
          <p:cNvPicPr>
            <a:picLocks noChangeAspect="1"/>
          </p:cNvPicPr>
          <p:nvPr/>
        </p:nvPicPr>
        <p:blipFill>
          <a:blip r:embed="rId3"/>
          <a:stretch>
            <a:fillRect/>
          </a:stretch>
        </p:blipFill>
        <p:spPr>
          <a:xfrm>
            <a:off x="2607876" y="1232110"/>
            <a:ext cx="6976247" cy="4393780"/>
          </a:xfrm>
          <a:prstGeom prst="rect">
            <a:avLst/>
          </a:prstGeom>
        </p:spPr>
      </p:pic>
      <p:pic>
        <p:nvPicPr>
          <p:cNvPr id="16" name="Picture 15">
            <a:extLst>
              <a:ext uri="{FF2B5EF4-FFF2-40B4-BE49-F238E27FC236}">
                <a16:creationId xmlns:a16="http://schemas.microsoft.com/office/drawing/2014/main" id="{CD494610-A701-3833-25F1-E81C551B475C}"/>
              </a:ext>
            </a:extLst>
          </p:cNvPr>
          <p:cNvPicPr>
            <a:picLocks noChangeAspect="1"/>
          </p:cNvPicPr>
          <p:nvPr/>
        </p:nvPicPr>
        <p:blipFill>
          <a:blip r:embed="rId4">
            <a:alphaModFix amt="53000"/>
          </a:blip>
          <a:stretch>
            <a:fillRect/>
          </a:stretch>
        </p:blipFill>
        <p:spPr>
          <a:xfrm>
            <a:off x="0" y="0"/>
            <a:ext cx="12241282" cy="383059"/>
          </a:xfrm>
          <a:prstGeom prst="rect">
            <a:avLst/>
          </a:prstGeom>
        </p:spPr>
      </p:pic>
    </p:spTree>
    <p:extLst>
      <p:ext uri="{BB962C8B-B14F-4D97-AF65-F5344CB8AC3E}">
        <p14:creationId xmlns:p14="http://schemas.microsoft.com/office/powerpoint/2010/main" val="399444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sp>
        <p:nvSpPr>
          <p:cNvPr id="6" name="Rectangle 5">
            <a:extLst>
              <a:ext uri="{FF2B5EF4-FFF2-40B4-BE49-F238E27FC236}">
                <a16:creationId xmlns:a16="http://schemas.microsoft.com/office/drawing/2014/main" id="{06EFDB4D-46CC-AFF5-3C14-ED73652BB51D}"/>
              </a:ext>
            </a:extLst>
          </p:cNvPr>
          <p:cNvSpPr/>
          <p:nvPr/>
        </p:nvSpPr>
        <p:spPr>
          <a:xfrm>
            <a:off x="209320" y="2798805"/>
            <a:ext cx="1210962" cy="1068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a:p>
            <a:pPr algn="ctr"/>
            <a:endParaRPr lang="en-US" sz="500" dirty="0"/>
          </a:p>
          <a:p>
            <a:pPr algn="ctr"/>
            <a:r>
              <a:rPr lang="en-US" sz="1000" dirty="0">
                <a:solidFill>
                  <a:srgbClr val="FFFF00"/>
                </a:solidFill>
              </a:rPr>
              <a:t>Yelp academic dataset</a:t>
            </a:r>
          </a:p>
        </p:txBody>
      </p:sp>
      <p:sp>
        <p:nvSpPr>
          <p:cNvPr id="9" name="Data 8">
            <a:extLst>
              <a:ext uri="{FF2B5EF4-FFF2-40B4-BE49-F238E27FC236}">
                <a16:creationId xmlns:a16="http://schemas.microsoft.com/office/drawing/2014/main" id="{5349B287-E7AC-A393-2C47-78DADF8D0282}"/>
              </a:ext>
            </a:extLst>
          </p:cNvPr>
          <p:cNvSpPr/>
          <p:nvPr/>
        </p:nvSpPr>
        <p:spPr>
          <a:xfrm>
            <a:off x="209320" y="1584753"/>
            <a:ext cx="1520328" cy="66417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Mongo</a:t>
            </a:r>
          </a:p>
          <a:p>
            <a:pPr algn="ctr"/>
            <a:endParaRPr lang="en-US" sz="500" dirty="0"/>
          </a:p>
        </p:txBody>
      </p:sp>
      <p:cxnSp>
        <p:nvCxnSpPr>
          <p:cNvPr id="11" name="Straight Arrow Connector 10">
            <a:extLst>
              <a:ext uri="{FF2B5EF4-FFF2-40B4-BE49-F238E27FC236}">
                <a16:creationId xmlns:a16="http://schemas.microsoft.com/office/drawing/2014/main" id="{0D9E4993-F1ED-05B6-7388-BCC6BC4CB2E5}"/>
              </a:ext>
            </a:extLst>
          </p:cNvPr>
          <p:cNvCxnSpPr>
            <a:cxnSpLocks/>
          </p:cNvCxnSpPr>
          <p:nvPr/>
        </p:nvCxnSpPr>
        <p:spPr>
          <a:xfrm flipV="1">
            <a:off x="830062" y="2248923"/>
            <a:ext cx="0" cy="5498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Multi-document 20">
            <a:extLst>
              <a:ext uri="{FF2B5EF4-FFF2-40B4-BE49-F238E27FC236}">
                <a16:creationId xmlns:a16="http://schemas.microsoft.com/office/drawing/2014/main" id="{C8056BAE-C555-3C50-C702-CA7E492158D0}"/>
              </a:ext>
            </a:extLst>
          </p:cNvPr>
          <p:cNvSpPr/>
          <p:nvPr/>
        </p:nvSpPr>
        <p:spPr>
          <a:xfrm>
            <a:off x="2684551" y="1802242"/>
            <a:ext cx="877329" cy="66417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csv’s</a:t>
            </a:r>
          </a:p>
          <a:p>
            <a:pPr algn="ctr"/>
            <a:endParaRPr lang="en-US" sz="500" dirty="0"/>
          </a:p>
        </p:txBody>
      </p:sp>
      <p:sp>
        <p:nvSpPr>
          <p:cNvPr id="23" name="Manual Input 22">
            <a:extLst>
              <a:ext uri="{FF2B5EF4-FFF2-40B4-BE49-F238E27FC236}">
                <a16:creationId xmlns:a16="http://schemas.microsoft.com/office/drawing/2014/main" id="{BDB267D5-2FE4-CBB0-1DB4-90A29566B6F8}"/>
              </a:ext>
            </a:extLst>
          </p:cNvPr>
          <p:cNvSpPr/>
          <p:nvPr/>
        </p:nvSpPr>
        <p:spPr>
          <a:xfrm>
            <a:off x="1871023" y="594911"/>
            <a:ext cx="2273035" cy="780580"/>
          </a:xfrm>
          <a:prstGeom prst="flowChartManualIn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arenR"/>
            </a:pPr>
            <a:r>
              <a:rPr lang="en-US" sz="1000" dirty="0">
                <a:solidFill>
                  <a:srgbClr val="FFFF00"/>
                </a:solidFill>
              </a:rPr>
              <a:t>filter for restaurants</a:t>
            </a:r>
          </a:p>
          <a:p>
            <a:pPr marL="228600" indent="-228600">
              <a:buAutoNum type="arabicParenR"/>
            </a:pPr>
            <a:r>
              <a:rPr lang="en-US" sz="1000" dirty="0">
                <a:solidFill>
                  <a:srgbClr val="FFFF00"/>
                </a:solidFill>
              </a:rPr>
              <a:t>remove NA and unnecessary data</a:t>
            </a:r>
          </a:p>
          <a:p>
            <a:pPr marL="228600" indent="-228600">
              <a:buAutoNum type="arabicParenR"/>
            </a:pPr>
            <a:r>
              <a:rPr lang="en-US" sz="1000" dirty="0">
                <a:solidFill>
                  <a:srgbClr val="FFFF00"/>
                </a:solidFill>
              </a:rPr>
              <a:t>Reduce from 7 million to 500.000</a:t>
            </a:r>
          </a:p>
        </p:txBody>
      </p:sp>
      <p:sp>
        <p:nvSpPr>
          <p:cNvPr id="24" name="Process 23">
            <a:extLst>
              <a:ext uri="{FF2B5EF4-FFF2-40B4-BE49-F238E27FC236}">
                <a16:creationId xmlns:a16="http://schemas.microsoft.com/office/drawing/2014/main" id="{733FFCEF-9516-569D-35F7-4390B34BC82B}"/>
              </a:ext>
            </a:extLst>
          </p:cNvPr>
          <p:cNvSpPr/>
          <p:nvPr/>
        </p:nvSpPr>
        <p:spPr>
          <a:xfrm>
            <a:off x="2102376" y="2794675"/>
            <a:ext cx="2041682" cy="12485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p>
          <a:p>
            <a:pPr algn="ctr"/>
            <a:r>
              <a:rPr lang="en-US" sz="1000" dirty="0">
                <a:solidFill>
                  <a:srgbClr val="FFFF00"/>
                </a:solidFill>
              </a:rPr>
              <a:t>Emotion Models</a:t>
            </a:r>
          </a:p>
          <a:p>
            <a:pPr algn="ctr"/>
            <a:endParaRPr lang="en-US" sz="100" dirty="0">
              <a:solidFill>
                <a:srgbClr val="FFFF00"/>
              </a:solidFill>
            </a:endParaRPr>
          </a:p>
          <a:p>
            <a:pPr marL="685800" lvl="1" indent="-228600">
              <a:buFont typeface="+mj-lt"/>
              <a:buAutoNum type="arabicPeriod"/>
            </a:pPr>
            <a:r>
              <a:rPr lang="en-US" sz="1000" dirty="0">
                <a:solidFill>
                  <a:srgbClr val="FFFF00"/>
                </a:solidFill>
              </a:rPr>
              <a:t>Emolex</a:t>
            </a:r>
          </a:p>
          <a:p>
            <a:pPr marL="685800" lvl="1" indent="-228600">
              <a:buFont typeface="+mj-lt"/>
              <a:buAutoNum type="arabicPeriod"/>
            </a:pPr>
            <a:r>
              <a:rPr lang="en-US" sz="1000" dirty="0">
                <a:solidFill>
                  <a:srgbClr val="FFFF00"/>
                </a:solidFill>
              </a:rPr>
              <a:t>Vader</a:t>
            </a:r>
          </a:p>
          <a:p>
            <a:pPr marL="685800" lvl="1" indent="-228600">
              <a:buFont typeface="+mj-lt"/>
              <a:buAutoNum type="arabicPeriod"/>
            </a:pPr>
            <a:endParaRPr lang="en-US" sz="1000" dirty="0">
              <a:solidFill>
                <a:srgbClr val="FFFF00"/>
              </a:solidFill>
            </a:endParaRPr>
          </a:p>
        </p:txBody>
      </p:sp>
      <p:cxnSp>
        <p:nvCxnSpPr>
          <p:cNvPr id="26" name="Elbow Connector 25">
            <a:extLst>
              <a:ext uri="{FF2B5EF4-FFF2-40B4-BE49-F238E27FC236}">
                <a16:creationId xmlns:a16="http://schemas.microsoft.com/office/drawing/2014/main" id="{A949AE57-89A2-6AF0-B8C2-17109779E61E}"/>
              </a:ext>
            </a:extLst>
          </p:cNvPr>
          <p:cNvCxnSpPr>
            <a:cxnSpLocks/>
            <a:stCxn id="9" idx="0"/>
            <a:endCxn id="23" idx="1"/>
          </p:cNvCxnSpPr>
          <p:nvPr/>
        </p:nvCxnSpPr>
        <p:spPr>
          <a:xfrm rot="5400000" flipH="1" flipV="1">
            <a:off x="1196494" y="910224"/>
            <a:ext cx="599552" cy="749506"/>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86FDCEEE-0598-B2BE-590A-8C68C85980F6}"/>
              </a:ext>
            </a:extLst>
          </p:cNvPr>
          <p:cNvCxnSpPr>
            <a:cxnSpLocks/>
          </p:cNvCxnSpPr>
          <p:nvPr/>
        </p:nvCxnSpPr>
        <p:spPr>
          <a:xfrm>
            <a:off x="3106625" y="1413183"/>
            <a:ext cx="0" cy="3431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6871DF0C-F822-0103-0023-9CBDF2FF75A0}"/>
              </a:ext>
            </a:extLst>
          </p:cNvPr>
          <p:cNvCxnSpPr>
            <a:cxnSpLocks/>
          </p:cNvCxnSpPr>
          <p:nvPr/>
        </p:nvCxnSpPr>
        <p:spPr>
          <a:xfrm>
            <a:off x="3123215" y="2451534"/>
            <a:ext cx="0" cy="2586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1" name="Process 40">
            <a:extLst>
              <a:ext uri="{FF2B5EF4-FFF2-40B4-BE49-F238E27FC236}">
                <a16:creationId xmlns:a16="http://schemas.microsoft.com/office/drawing/2014/main" id="{6F1B38E5-CE95-6AAD-B5AB-CEC542C8E156}"/>
              </a:ext>
            </a:extLst>
          </p:cNvPr>
          <p:cNvSpPr/>
          <p:nvPr/>
        </p:nvSpPr>
        <p:spPr>
          <a:xfrm>
            <a:off x="4568318" y="2794674"/>
            <a:ext cx="2041682" cy="12485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a:t>
            </a:r>
          </a:p>
          <a:p>
            <a:pPr algn="ctr"/>
            <a:endParaRPr lang="en-US" sz="100" dirty="0"/>
          </a:p>
          <a:p>
            <a:pPr algn="ctr"/>
            <a:r>
              <a:rPr lang="en-US" sz="1000" dirty="0">
                <a:solidFill>
                  <a:srgbClr val="FFFF00"/>
                </a:solidFill>
              </a:rPr>
              <a:t>Learning Models</a:t>
            </a:r>
          </a:p>
          <a:p>
            <a:pPr algn="ctr"/>
            <a:endParaRPr lang="en-US" sz="100" dirty="0">
              <a:solidFill>
                <a:srgbClr val="FFFF00"/>
              </a:solidFill>
            </a:endParaRPr>
          </a:p>
          <a:p>
            <a:pPr marL="685800" lvl="1" indent="-228600">
              <a:buFont typeface="+mj-lt"/>
              <a:buAutoNum type="arabicPeriod"/>
            </a:pPr>
            <a:r>
              <a:rPr lang="en-US" sz="1000" dirty="0">
                <a:solidFill>
                  <a:srgbClr val="FFFF00"/>
                </a:solidFill>
              </a:rPr>
              <a:t>Logistics Regression</a:t>
            </a:r>
          </a:p>
          <a:p>
            <a:pPr marL="685800" lvl="1" indent="-228600">
              <a:buFont typeface="+mj-lt"/>
              <a:buAutoNum type="arabicPeriod"/>
            </a:pPr>
            <a:r>
              <a:rPr lang="en-US" sz="1000" dirty="0">
                <a:solidFill>
                  <a:srgbClr val="FFFF00"/>
                </a:solidFill>
              </a:rPr>
              <a:t>Random Forrest</a:t>
            </a:r>
          </a:p>
          <a:p>
            <a:pPr marL="685800" lvl="1" indent="-228600">
              <a:buFont typeface="+mj-lt"/>
              <a:buAutoNum type="arabicPeriod"/>
            </a:pPr>
            <a:r>
              <a:rPr lang="en-US" sz="1000" dirty="0">
                <a:solidFill>
                  <a:srgbClr val="FFFF00"/>
                </a:solidFill>
              </a:rPr>
              <a:t>Naïve-Bayes</a:t>
            </a:r>
          </a:p>
        </p:txBody>
      </p:sp>
      <p:cxnSp>
        <p:nvCxnSpPr>
          <p:cNvPr id="43" name="Straight Arrow Connector 42">
            <a:extLst>
              <a:ext uri="{FF2B5EF4-FFF2-40B4-BE49-F238E27FC236}">
                <a16:creationId xmlns:a16="http://schemas.microsoft.com/office/drawing/2014/main" id="{96186F56-6A98-F9E3-2D09-5C815639263E}"/>
              </a:ext>
            </a:extLst>
          </p:cNvPr>
          <p:cNvCxnSpPr/>
          <p:nvPr/>
        </p:nvCxnSpPr>
        <p:spPr>
          <a:xfrm>
            <a:off x="6672329" y="3402406"/>
            <a:ext cx="3378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4" name="Alternative Process 43">
            <a:extLst>
              <a:ext uri="{FF2B5EF4-FFF2-40B4-BE49-F238E27FC236}">
                <a16:creationId xmlns:a16="http://schemas.microsoft.com/office/drawing/2014/main" id="{49E945CC-E79E-5C12-4C28-A5FA720FF302}"/>
              </a:ext>
            </a:extLst>
          </p:cNvPr>
          <p:cNvSpPr/>
          <p:nvPr/>
        </p:nvSpPr>
        <p:spPr>
          <a:xfrm>
            <a:off x="7006878" y="2570159"/>
            <a:ext cx="2999115" cy="17176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Review</a:t>
            </a:r>
          </a:p>
          <a:p>
            <a:pPr algn="ctr"/>
            <a:endParaRPr lang="en-US" sz="100" dirty="0"/>
          </a:p>
          <a:p>
            <a:pPr marL="171450" indent="-171450" algn="ctr">
              <a:buFont typeface="Arial" panose="020B0604020202020204" pitchFamily="34" charset="0"/>
              <a:buChar char="•"/>
            </a:pPr>
            <a:r>
              <a:rPr lang="en-US" sz="1000" dirty="0">
                <a:solidFill>
                  <a:srgbClr val="FFFF00"/>
                </a:solidFill>
              </a:rPr>
              <a:t>low overall accuracy &lt;0.5 for all learning models</a:t>
            </a:r>
          </a:p>
          <a:p>
            <a:pPr marL="171450" indent="-171450" algn="ctr">
              <a:buFont typeface="Arial" panose="020B0604020202020204" pitchFamily="34" charset="0"/>
              <a:buChar char="•"/>
            </a:pPr>
            <a:r>
              <a:rPr lang="en-US" sz="1000" dirty="0">
                <a:solidFill>
                  <a:srgbClr val="FFFF00"/>
                </a:solidFill>
              </a:rPr>
              <a:t>Accuracy for 1 and 5 stars mostly &gt;75%</a:t>
            </a:r>
          </a:p>
          <a:p>
            <a:pPr marL="171450" indent="-171450" algn="ctr">
              <a:buFont typeface="Arial" panose="020B0604020202020204" pitchFamily="34" charset="0"/>
              <a:buChar char="•"/>
            </a:pPr>
            <a:r>
              <a:rPr lang="en-US" sz="1000" dirty="0">
                <a:solidFill>
                  <a:srgbClr val="FFFF00"/>
                </a:solidFill>
              </a:rPr>
              <a:t>Relatively low number 2 and 3 stars</a:t>
            </a:r>
          </a:p>
          <a:p>
            <a:pPr algn="ctr"/>
            <a:endParaRPr lang="en-US" sz="1000" dirty="0">
              <a:solidFill>
                <a:srgbClr val="FFFF00"/>
              </a:solidFill>
            </a:endParaRPr>
          </a:p>
          <a:p>
            <a:pPr algn="ctr"/>
            <a:r>
              <a:rPr lang="en-US" sz="1000" dirty="0">
                <a:solidFill>
                  <a:srgbClr val="FFFF00"/>
                </a:solidFill>
              </a:rPr>
              <a:t> </a:t>
            </a:r>
            <a:r>
              <a:rPr lang="en-US" dirty="0"/>
              <a:t>Problem</a:t>
            </a:r>
            <a:endParaRPr lang="en-US" sz="1000" dirty="0"/>
          </a:p>
          <a:p>
            <a:pPr algn="ctr"/>
            <a:endParaRPr lang="en-US" sz="100" dirty="0"/>
          </a:p>
          <a:p>
            <a:pPr algn="ctr"/>
            <a:r>
              <a:rPr lang="en-US" sz="1000" dirty="0">
                <a:solidFill>
                  <a:srgbClr val="FFFF00"/>
                </a:solidFill>
              </a:rPr>
              <a:t>language and words used in reviews often do not reflect the stars given </a:t>
            </a:r>
          </a:p>
        </p:txBody>
      </p:sp>
      <p:sp>
        <p:nvSpPr>
          <p:cNvPr id="46" name="Alternative Process 45">
            <a:extLst>
              <a:ext uri="{FF2B5EF4-FFF2-40B4-BE49-F238E27FC236}">
                <a16:creationId xmlns:a16="http://schemas.microsoft.com/office/drawing/2014/main" id="{06020267-E02F-7AFD-160D-338FAD3B8C92}"/>
              </a:ext>
            </a:extLst>
          </p:cNvPr>
          <p:cNvSpPr/>
          <p:nvPr/>
        </p:nvSpPr>
        <p:spPr>
          <a:xfrm>
            <a:off x="10493662" y="2794674"/>
            <a:ext cx="1489017" cy="124851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Adjust</a:t>
            </a:r>
          </a:p>
          <a:p>
            <a:pPr algn="ctr"/>
            <a:endParaRPr lang="en-US" sz="100" dirty="0"/>
          </a:p>
          <a:p>
            <a:r>
              <a:rPr lang="en-US" sz="1000" dirty="0">
                <a:solidFill>
                  <a:srgbClr val="FFFF00"/>
                </a:solidFill>
              </a:rPr>
              <a:t>Use star rating based on 3 bins</a:t>
            </a:r>
          </a:p>
          <a:p>
            <a:pPr marL="171450" indent="-171450">
              <a:buFontTx/>
              <a:buChar char="-"/>
            </a:pPr>
            <a:r>
              <a:rPr lang="en-US" sz="1000" dirty="0">
                <a:solidFill>
                  <a:srgbClr val="FFFF00"/>
                </a:solidFill>
              </a:rPr>
              <a:t> positive</a:t>
            </a:r>
          </a:p>
          <a:p>
            <a:pPr marL="171450" indent="-171450">
              <a:buFontTx/>
              <a:buChar char="-"/>
            </a:pPr>
            <a:r>
              <a:rPr lang="en-US" sz="1000" dirty="0">
                <a:solidFill>
                  <a:srgbClr val="FFFF00"/>
                </a:solidFill>
              </a:rPr>
              <a:t>Neutral</a:t>
            </a:r>
          </a:p>
          <a:p>
            <a:pPr marL="171450" indent="-171450">
              <a:buFontTx/>
              <a:buChar char="-"/>
            </a:pPr>
            <a:r>
              <a:rPr lang="en-US" sz="1000" dirty="0">
                <a:solidFill>
                  <a:srgbClr val="FFFF00"/>
                </a:solidFill>
              </a:rPr>
              <a:t>negative</a:t>
            </a:r>
          </a:p>
        </p:txBody>
      </p:sp>
      <p:cxnSp>
        <p:nvCxnSpPr>
          <p:cNvPr id="47" name="Straight Arrow Connector 46">
            <a:extLst>
              <a:ext uri="{FF2B5EF4-FFF2-40B4-BE49-F238E27FC236}">
                <a16:creationId xmlns:a16="http://schemas.microsoft.com/office/drawing/2014/main" id="{7E6053D4-1489-5B77-FB46-B0AFF107ABCD}"/>
              </a:ext>
            </a:extLst>
          </p:cNvPr>
          <p:cNvCxnSpPr/>
          <p:nvPr/>
        </p:nvCxnSpPr>
        <p:spPr>
          <a:xfrm>
            <a:off x="4208443" y="3425358"/>
            <a:ext cx="3378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78B04D5D-6562-34F9-887E-4B5B555AAF86}"/>
              </a:ext>
            </a:extLst>
          </p:cNvPr>
          <p:cNvCxnSpPr/>
          <p:nvPr/>
        </p:nvCxnSpPr>
        <p:spPr>
          <a:xfrm>
            <a:off x="10110476" y="3425358"/>
            <a:ext cx="3378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9" name="Alternative Process 48">
            <a:extLst>
              <a:ext uri="{FF2B5EF4-FFF2-40B4-BE49-F238E27FC236}">
                <a16:creationId xmlns:a16="http://schemas.microsoft.com/office/drawing/2014/main" id="{47C6F0C0-6865-23D5-22F2-975CEB533B00}"/>
              </a:ext>
            </a:extLst>
          </p:cNvPr>
          <p:cNvSpPr/>
          <p:nvPr/>
        </p:nvSpPr>
        <p:spPr>
          <a:xfrm>
            <a:off x="10279397" y="5144099"/>
            <a:ext cx="1659873" cy="87002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Review</a:t>
            </a:r>
          </a:p>
          <a:p>
            <a:pPr algn="ctr"/>
            <a:endParaRPr lang="en-US" sz="100" dirty="0"/>
          </a:p>
          <a:p>
            <a:pPr algn="ctr"/>
            <a:r>
              <a:rPr lang="en-US" sz="1000" dirty="0">
                <a:solidFill>
                  <a:srgbClr val="FFFF00"/>
                </a:solidFill>
              </a:rPr>
              <a:t>learning models’ accuracy  improves to &gt;0.75</a:t>
            </a:r>
          </a:p>
          <a:p>
            <a:pPr algn="ctr"/>
            <a:r>
              <a:rPr lang="en-US" sz="1000" dirty="0">
                <a:solidFill>
                  <a:srgbClr val="FFFF00"/>
                </a:solidFill>
              </a:rPr>
              <a:t> </a:t>
            </a:r>
          </a:p>
        </p:txBody>
      </p:sp>
      <p:cxnSp>
        <p:nvCxnSpPr>
          <p:cNvPr id="50" name="Straight Arrow Connector 49">
            <a:extLst>
              <a:ext uri="{FF2B5EF4-FFF2-40B4-BE49-F238E27FC236}">
                <a16:creationId xmlns:a16="http://schemas.microsoft.com/office/drawing/2014/main" id="{6890E113-195B-2274-9A80-976AC4DF09E0}"/>
              </a:ext>
            </a:extLst>
          </p:cNvPr>
          <p:cNvCxnSpPr>
            <a:cxnSpLocks/>
          </p:cNvCxnSpPr>
          <p:nvPr/>
        </p:nvCxnSpPr>
        <p:spPr>
          <a:xfrm>
            <a:off x="11109334" y="4128704"/>
            <a:ext cx="0" cy="8271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Multi-document 1">
            <a:extLst>
              <a:ext uri="{FF2B5EF4-FFF2-40B4-BE49-F238E27FC236}">
                <a16:creationId xmlns:a16="http://schemas.microsoft.com/office/drawing/2014/main" id="{7F48D79C-25D9-42F4-DFA4-B99E2CAA072A}"/>
              </a:ext>
            </a:extLst>
          </p:cNvPr>
          <p:cNvSpPr/>
          <p:nvPr/>
        </p:nvSpPr>
        <p:spPr>
          <a:xfrm>
            <a:off x="8174618" y="5144099"/>
            <a:ext cx="1016884" cy="87002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Export </a:t>
            </a:r>
            <a:r>
              <a:rPr lang="en-US" sz="1200" dirty="0" err="1"/>
              <a:t>joblib</a:t>
            </a:r>
            <a:r>
              <a:rPr lang="en-US" sz="1200" dirty="0"/>
              <a:t> files</a:t>
            </a:r>
          </a:p>
          <a:p>
            <a:pPr algn="ctr"/>
            <a:endParaRPr lang="en-US" sz="200" dirty="0"/>
          </a:p>
        </p:txBody>
      </p:sp>
      <p:cxnSp>
        <p:nvCxnSpPr>
          <p:cNvPr id="5" name="Straight Arrow Connector 4">
            <a:extLst>
              <a:ext uri="{FF2B5EF4-FFF2-40B4-BE49-F238E27FC236}">
                <a16:creationId xmlns:a16="http://schemas.microsoft.com/office/drawing/2014/main" id="{D10B7AC5-3C59-147B-4A1D-46CD0EDBA8D8}"/>
              </a:ext>
            </a:extLst>
          </p:cNvPr>
          <p:cNvCxnSpPr/>
          <p:nvPr/>
        </p:nvCxnSpPr>
        <p:spPr>
          <a:xfrm flipH="1">
            <a:off x="9274629" y="5579110"/>
            <a:ext cx="100476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2246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sp>
        <p:nvSpPr>
          <p:cNvPr id="2" name="TextBox 1">
            <a:extLst>
              <a:ext uri="{FF2B5EF4-FFF2-40B4-BE49-F238E27FC236}">
                <a16:creationId xmlns:a16="http://schemas.microsoft.com/office/drawing/2014/main" id="{E3955BEA-DBD6-186C-3BB6-E18FA60C8A5E}"/>
              </a:ext>
            </a:extLst>
          </p:cNvPr>
          <p:cNvSpPr txBox="1"/>
          <p:nvPr/>
        </p:nvSpPr>
        <p:spPr>
          <a:xfrm>
            <a:off x="624018" y="1052856"/>
            <a:ext cx="4286649" cy="2169825"/>
          </a:xfrm>
          <a:prstGeom prst="rect">
            <a:avLst/>
          </a:prstGeom>
          <a:noFill/>
        </p:spPr>
        <p:txBody>
          <a:bodyPr wrap="square" rtlCol="0">
            <a:spAutoFit/>
          </a:bodyPr>
          <a:lstStyle/>
          <a:p>
            <a:pPr algn="l"/>
            <a:r>
              <a:rPr lang="en-AU" sz="1100" b="1" i="0" dirty="0">
                <a:solidFill>
                  <a:srgbClr val="FFFF00"/>
                </a:solidFill>
                <a:effectLst/>
                <a:latin typeface="SF COMPACT LIGHT" panose="020B0A04030202060204" pitchFamily="34" charset="77"/>
              </a:rPr>
              <a:t>VADER</a:t>
            </a:r>
            <a:r>
              <a:rPr lang="en-AU" sz="1100" b="1" i="0" dirty="0">
                <a:solidFill>
                  <a:schemeClr val="bg1"/>
                </a:solidFill>
                <a:effectLst/>
                <a:latin typeface="SF COMPACT LIGHT" panose="020B0A04030202060204" pitchFamily="34" charset="77"/>
              </a:rPr>
              <a:t> </a:t>
            </a:r>
            <a:r>
              <a:rPr lang="en-AU" sz="1050" i="0" dirty="0">
                <a:solidFill>
                  <a:schemeClr val="bg1"/>
                </a:solidFill>
                <a:effectLst/>
                <a:latin typeface="SF COMPACT LIGHT" panose="020B0A04030202060204" pitchFamily="34" charset="77"/>
              </a:rPr>
              <a:t>(Valence Aware Dictionary and </a:t>
            </a:r>
            <a:r>
              <a:rPr lang="en-AU" sz="1050" dirty="0">
                <a:solidFill>
                  <a:schemeClr val="bg1"/>
                </a:solidFill>
                <a:latin typeface="SF COMPACT LIGHT" panose="020B0A04030202060204" pitchFamily="34" charset="77"/>
              </a:rPr>
              <a:t>sE</a:t>
            </a:r>
            <a:r>
              <a:rPr lang="en-AU" sz="1050" i="0" dirty="0">
                <a:solidFill>
                  <a:schemeClr val="bg1"/>
                </a:solidFill>
                <a:effectLst/>
                <a:latin typeface="SF COMPACT LIGHT" panose="020B0A04030202060204" pitchFamily="34" charset="77"/>
              </a:rPr>
              <a:t>ntiment Reasoner) </a:t>
            </a:r>
          </a:p>
          <a:p>
            <a:pPr algn="l"/>
            <a:endParaRPr lang="en-AU" sz="1100" dirty="0">
              <a:solidFill>
                <a:schemeClr val="bg1"/>
              </a:solidFill>
              <a:latin typeface="SF COMPACT LIGHT" panose="020B0A04030202060204" pitchFamily="34" charset="77"/>
            </a:endParaRPr>
          </a:p>
          <a:p>
            <a:pPr algn="l"/>
            <a:r>
              <a:rPr lang="en-AU" sz="1100" b="0" i="0" dirty="0">
                <a:solidFill>
                  <a:schemeClr val="bg1"/>
                </a:solidFill>
                <a:effectLst/>
                <a:latin typeface="SF COMPACT LIGHT" panose="020B0A04030202060204" pitchFamily="34" charset="77"/>
              </a:rPr>
              <a:t>A lexicon and rule-based sentiment analysis tool that is specifically attuned to </a:t>
            </a:r>
            <a:r>
              <a:rPr lang="en-AU" sz="1100" b="0" i="0" dirty="0">
                <a:solidFill>
                  <a:srgbClr val="FFFF00"/>
                </a:solidFill>
                <a:effectLst/>
                <a:latin typeface="SF COMPACT LIGHT" panose="020B0A04030202060204" pitchFamily="34" charset="77"/>
              </a:rPr>
              <a:t>sentiments</a:t>
            </a:r>
            <a:r>
              <a:rPr lang="en-AU" sz="1100" b="0" i="0" dirty="0">
                <a:solidFill>
                  <a:schemeClr val="bg1"/>
                </a:solidFill>
                <a:effectLst/>
                <a:latin typeface="SF COMPACT LIGHT" panose="020B0A04030202060204" pitchFamily="34" charset="77"/>
              </a:rPr>
              <a:t> expressed in </a:t>
            </a:r>
            <a:r>
              <a:rPr lang="en-AU" sz="1100" b="0" i="0" dirty="0">
                <a:solidFill>
                  <a:srgbClr val="FFFF00"/>
                </a:solidFill>
                <a:effectLst/>
                <a:latin typeface="SF COMPACT LIGHT" panose="020B0A04030202060204" pitchFamily="34" charset="77"/>
              </a:rPr>
              <a:t>social media </a:t>
            </a:r>
            <a:r>
              <a:rPr lang="en-AU" sz="1100" b="1" i="0" u="none" strike="noStrike" baseline="30000" dirty="0">
                <a:solidFill>
                  <a:schemeClr val="bg1"/>
                </a:solidFill>
                <a:effectLst/>
                <a:latin typeface="SF COMPACT LIGHT" panose="020B0A04030202060204" pitchFamily="34" charset="77"/>
              </a:rPr>
              <a:t>1</a:t>
            </a:r>
            <a:r>
              <a:rPr lang="en-AU" sz="1100" b="0" i="0" dirty="0">
                <a:solidFill>
                  <a:schemeClr val="bg1"/>
                </a:solidFill>
                <a:effectLst/>
                <a:latin typeface="SF COMPACT LIGHT" panose="020B0A04030202060204" pitchFamily="34" charset="77"/>
              </a:rPr>
              <a:t>. </a:t>
            </a:r>
          </a:p>
          <a:p>
            <a:pPr algn="l"/>
            <a:r>
              <a:rPr lang="en-AU" sz="1100" b="0" i="0" dirty="0">
                <a:solidFill>
                  <a:schemeClr val="bg1"/>
                </a:solidFill>
                <a:effectLst/>
                <a:latin typeface="SF COMPACT LIGHT" panose="020B0A04030202060204" pitchFamily="34" charset="77"/>
              </a:rPr>
              <a:t>It is fully open-sourced under the MIT License </a:t>
            </a:r>
            <a:r>
              <a:rPr lang="en-AU" sz="1100" b="1" i="0" u="none" strike="noStrike" baseline="30000" dirty="0">
                <a:solidFill>
                  <a:schemeClr val="bg1"/>
                </a:solidFill>
                <a:effectLst/>
                <a:latin typeface="SF COMPACT LIGHT" panose="020B0A04030202060204" pitchFamily="34" charset="77"/>
              </a:rPr>
              <a:t>1</a:t>
            </a:r>
            <a:r>
              <a:rPr lang="en-AU" sz="1100" b="0" i="0" dirty="0">
                <a:solidFill>
                  <a:schemeClr val="bg1"/>
                </a:solidFill>
                <a:effectLst/>
                <a:latin typeface="SF COMPACT LIGHT" panose="020B0A04030202060204" pitchFamily="34" charset="77"/>
              </a:rPr>
              <a:t>.</a:t>
            </a:r>
          </a:p>
          <a:p>
            <a:pPr algn="l"/>
            <a:r>
              <a:rPr lang="en-AU" sz="1100" b="0" i="0" dirty="0">
                <a:solidFill>
                  <a:schemeClr val="bg1"/>
                </a:solidFill>
                <a:effectLst/>
                <a:latin typeface="SF COMPACT LIGHT" panose="020B0A04030202060204" pitchFamily="34" charset="77"/>
              </a:rPr>
              <a:t>VADER uses a set of rules to specify a mathematical model without explicitly coding it. </a:t>
            </a:r>
          </a:p>
          <a:p>
            <a:pPr algn="l"/>
            <a:endParaRPr lang="en-AU" sz="1100" dirty="0">
              <a:solidFill>
                <a:schemeClr val="bg1"/>
              </a:solidFill>
              <a:latin typeface="SF COMPACT LIGHT" panose="020B0A04030202060204" pitchFamily="34" charset="77"/>
            </a:endParaRPr>
          </a:p>
          <a:p>
            <a:pPr algn="l"/>
            <a:r>
              <a:rPr lang="en-AU" sz="1100" b="0" i="0" dirty="0">
                <a:solidFill>
                  <a:schemeClr val="bg1"/>
                </a:solidFill>
                <a:effectLst/>
                <a:latin typeface="SF COMPACT LIGHT" panose="020B0A04030202060204" pitchFamily="34" charset="77"/>
              </a:rPr>
              <a:t>VADER detects the polarity of sentiment (how positive or negative) of a given body of text even when the data being analyzed is unlabelled</a:t>
            </a:r>
          </a:p>
          <a:p>
            <a:endParaRPr lang="en-US" sz="1400" dirty="0">
              <a:solidFill>
                <a:schemeClr val="bg1"/>
              </a:solidFill>
            </a:endParaRPr>
          </a:p>
        </p:txBody>
      </p:sp>
      <p:sp>
        <p:nvSpPr>
          <p:cNvPr id="3" name="TextBox 2">
            <a:extLst>
              <a:ext uri="{FF2B5EF4-FFF2-40B4-BE49-F238E27FC236}">
                <a16:creationId xmlns:a16="http://schemas.microsoft.com/office/drawing/2014/main" id="{67208244-F4C8-B64B-BED1-BD9A321340E1}"/>
              </a:ext>
            </a:extLst>
          </p:cNvPr>
          <p:cNvSpPr txBox="1"/>
          <p:nvPr/>
        </p:nvSpPr>
        <p:spPr>
          <a:xfrm>
            <a:off x="5653219" y="1052856"/>
            <a:ext cx="4286649" cy="1954381"/>
          </a:xfrm>
          <a:prstGeom prst="rect">
            <a:avLst/>
          </a:prstGeom>
          <a:noFill/>
        </p:spPr>
        <p:txBody>
          <a:bodyPr wrap="square" rtlCol="0">
            <a:spAutoFit/>
          </a:bodyPr>
          <a:lstStyle/>
          <a:p>
            <a:pPr algn="l"/>
            <a:r>
              <a:rPr lang="en-AU" sz="1100" b="1" i="0" dirty="0">
                <a:solidFill>
                  <a:srgbClr val="FFFF00"/>
                </a:solidFill>
                <a:effectLst/>
                <a:latin typeface="SF COMPACT LIGHT" panose="020B0A04030202060204" pitchFamily="34" charset="77"/>
              </a:rPr>
              <a:t>Naive Bayes</a:t>
            </a:r>
            <a:r>
              <a:rPr lang="en-AU" sz="1100" i="0" dirty="0">
                <a:solidFill>
                  <a:schemeClr val="bg1"/>
                </a:solidFill>
                <a:effectLst/>
                <a:latin typeface="SF COMPACT LIGHT" panose="020B0A04030202060204" pitchFamily="34" charset="77"/>
              </a:rPr>
              <a:t> </a:t>
            </a:r>
          </a:p>
          <a:p>
            <a:pPr algn="l"/>
            <a:endParaRPr lang="en-AU" sz="1100" i="0" dirty="0">
              <a:solidFill>
                <a:schemeClr val="bg1"/>
              </a:solidFill>
              <a:effectLst/>
              <a:latin typeface="SF COMPACT LIGHT" panose="020B0A04030202060204" pitchFamily="34" charset="77"/>
            </a:endParaRPr>
          </a:p>
          <a:p>
            <a:pPr algn="l"/>
            <a:r>
              <a:rPr lang="en-AU" sz="1100" dirty="0">
                <a:solidFill>
                  <a:schemeClr val="bg1"/>
                </a:solidFill>
                <a:latin typeface="SF COMPACT LIGHT" panose="020B0A04030202060204" pitchFamily="34" charset="77"/>
              </a:rPr>
              <a:t>A </a:t>
            </a:r>
            <a:r>
              <a:rPr lang="en-AU" sz="1100" i="0" dirty="0">
                <a:solidFill>
                  <a:schemeClr val="bg1"/>
                </a:solidFill>
                <a:effectLst/>
                <a:latin typeface="SF COMPACT LIGHT" panose="020B0A04030202060204" pitchFamily="34" charset="77"/>
              </a:rPr>
              <a:t>supervised machine learning algorithm based on Bayes’ theorem. It is a probabilistic classifier used in </a:t>
            </a:r>
            <a:r>
              <a:rPr lang="en-AU" sz="1100" i="0" dirty="0">
                <a:solidFill>
                  <a:srgbClr val="FFFF00"/>
                </a:solidFill>
                <a:effectLst/>
                <a:latin typeface="SF COMPACT LIGHT" panose="020B0A04030202060204" pitchFamily="34" charset="77"/>
              </a:rPr>
              <a:t>NLP</a:t>
            </a:r>
            <a:r>
              <a:rPr lang="en-AU" sz="1100" i="0" dirty="0">
                <a:solidFill>
                  <a:schemeClr val="bg1"/>
                </a:solidFill>
                <a:effectLst/>
                <a:latin typeface="SF COMPACT LIGHT" panose="020B0A04030202060204" pitchFamily="34" charset="77"/>
              </a:rPr>
              <a:t> tasks like sentiment analysis.</a:t>
            </a:r>
            <a:endParaRPr lang="en-AU" sz="1100" dirty="0">
              <a:solidFill>
                <a:schemeClr val="bg1"/>
              </a:solidFill>
              <a:latin typeface="SF COMPACT LIGHT" panose="020B0A04030202060204" pitchFamily="34" charset="77"/>
            </a:endParaRPr>
          </a:p>
          <a:p>
            <a:pPr algn="l"/>
            <a:r>
              <a:rPr lang="en-AU" sz="1100" i="0" dirty="0">
                <a:solidFill>
                  <a:schemeClr val="bg1"/>
                </a:solidFill>
                <a:effectLst/>
                <a:latin typeface="SF COMPACT LIGHT" panose="020B0A04030202060204" pitchFamily="34" charset="77"/>
              </a:rPr>
              <a:t>Naive Bayes is the often regarded as the simplest and fastest classification algorithm for a large chunk of data.</a:t>
            </a:r>
          </a:p>
          <a:p>
            <a:pPr algn="l"/>
            <a:endParaRPr lang="en-AU" sz="1100" i="0" dirty="0">
              <a:solidFill>
                <a:schemeClr val="bg1"/>
              </a:solidFill>
              <a:effectLst/>
              <a:latin typeface="SF COMPACT LIGHT" panose="020B0A04030202060204" pitchFamily="34" charset="77"/>
            </a:endParaRPr>
          </a:p>
          <a:p>
            <a:pPr algn="l"/>
            <a:r>
              <a:rPr lang="en-AU" sz="1100" i="0" dirty="0">
                <a:solidFill>
                  <a:schemeClr val="bg1"/>
                </a:solidFill>
                <a:effectLst/>
                <a:latin typeface="SF COMPACT LIGHT" panose="020B0A04030202060204" pitchFamily="34" charset="77"/>
              </a:rPr>
              <a:t>In various applications such as spam filtering, text classification, </a:t>
            </a:r>
            <a:r>
              <a:rPr lang="en-AU" sz="1100" i="0" dirty="0">
                <a:solidFill>
                  <a:srgbClr val="FFFF00"/>
                </a:solidFill>
                <a:effectLst/>
                <a:latin typeface="SF COMPACT LIGHT" panose="020B0A04030202060204" pitchFamily="34" charset="77"/>
              </a:rPr>
              <a:t>sentiment analysis, and recommendation systems</a:t>
            </a:r>
            <a:r>
              <a:rPr lang="en-AU" sz="1100" i="0" dirty="0">
                <a:solidFill>
                  <a:schemeClr val="bg1"/>
                </a:solidFill>
                <a:effectLst/>
                <a:latin typeface="SF COMPACT LIGHT" panose="020B0A04030202060204" pitchFamily="34" charset="77"/>
              </a:rPr>
              <a:t>, Naive Bayes classifier is used successfully</a:t>
            </a:r>
            <a:endParaRPr lang="en-US" sz="1400" dirty="0">
              <a:solidFill>
                <a:schemeClr val="bg1"/>
              </a:solidFill>
            </a:endParaRPr>
          </a:p>
        </p:txBody>
      </p:sp>
      <p:sp>
        <p:nvSpPr>
          <p:cNvPr id="5" name="TextBox 4">
            <a:extLst>
              <a:ext uri="{FF2B5EF4-FFF2-40B4-BE49-F238E27FC236}">
                <a16:creationId xmlns:a16="http://schemas.microsoft.com/office/drawing/2014/main" id="{4788669C-D535-C640-3D8A-3FBF692EFB5E}"/>
              </a:ext>
            </a:extLst>
          </p:cNvPr>
          <p:cNvSpPr txBox="1"/>
          <p:nvPr/>
        </p:nvSpPr>
        <p:spPr>
          <a:xfrm>
            <a:off x="624017" y="3456925"/>
            <a:ext cx="4286649" cy="1954381"/>
          </a:xfrm>
          <a:prstGeom prst="rect">
            <a:avLst/>
          </a:prstGeom>
          <a:noFill/>
        </p:spPr>
        <p:txBody>
          <a:bodyPr wrap="square" rtlCol="0">
            <a:spAutoFit/>
          </a:bodyPr>
          <a:lstStyle/>
          <a:p>
            <a:pPr algn="l"/>
            <a:r>
              <a:rPr lang="en-AU" sz="1100" b="1" i="0" dirty="0">
                <a:solidFill>
                  <a:srgbClr val="FFFF00"/>
                </a:solidFill>
                <a:effectLst/>
                <a:latin typeface="SF COMPACT LIGHT" panose="020B0A04030202060204" pitchFamily="34" charset="77"/>
              </a:rPr>
              <a:t>Random Forrest</a:t>
            </a:r>
            <a:endParaRPr lang="en-AU" sz="1100" i="0" dirty="0">
              <a:solidFill>
                <a:schemeClr val="bg1"/>
              </a:solidFill>
              <a:effectLst/>
              <a:latin typeface="SF COMPACT LIGHT" panose="020B0A04030202060204" pitchFamily="34" charset="77"/>
            </a:endParaRPr>
          </a:p>
          <a:p>
            <a:pPr algn="l"/>
            <a:endParaRPr lang="en-AU" sz="1100" i="0" dirty="0">
              <a:solidFill>
                <a:schemeClr val="bg1"/>
              </a:solidFill>
              <a:effectLst/>
              <a:latin typeface="SF COMPACT LIGHT" panose="020B0A04030202060204" pitchFamily="34" charset="77"/>
            </a:endParaRPr>
          </a:p>
          <a:p>
            <a:pPr algn="l"/>
            <a:r>
              <a:rPr lang="en-AU" sz="1100" dirty="0">
                <a:solidFill>
                  <a:schemeClr val="bg1"/>
                </a:solidFill>
                <a:latin typeface="SF COMPACT LIGHT" panose="020B0A04030202060204" pitchFamily="34" charset="77"/>
              </a:rPr>
              <a:t>Random Forest is a machine learning algorithm that can be used for sentiment analysis. It involves some form of data mining process to get the text that will later be carried out the learning process in the machine learning that will be built 123.</a:t>
            </a:r>
          </a:p>
          <a:p>
            <a:pPr algn="l"/>
            <a:endParaRPr lang="en-AU" sz="1100" dirty="0">
              <a:solidFill>
                <a:schemeClr val="bg1"/>
              </a:solidFill>
              <a:latin typeface="SF COMPACT LIGHT" panose="020B0A04030202060204" pitchFamily="34" charset="77"/>
            </a:endParaRPr>
          </a:p>
          <a:p>
            <a:pPr algn="l"/>
            <a:r>
              <a:rPr lang="en-AU" sz="1100" dirty="0">
                <a:solidFill>
                  <a:schemeClr val="bg1"/>
                </a:solidFill>
                <a:latin typeface="SF COMPACT LIGHT" panose="020B0A04030202060204" pitchFamily="34" charset="77"/>
              </a:rPr>
              <a:t>For example, one study conducted a sentimental analysis with data sources from Twitter using the Random Forest algorithm approach 123. The evaluation results of the algorithm were measured in this study 123.</a:t>
            </a:r>
            <a:endParaRPr lang="en-US" sz="1400" dirty="0">
              <a:solidFill>
                <a:schemeClr val="bg1"/>
              </a:solidFill>
            </a:endParaRPr>
          </a:p>
        </p:txBody>
      </p:sp>
      <p:sp>
        <p:nvSpPr>
          <p:cNvPr id="8" name="TextBox 7">
            <a:extLst>
              <a:ext uri="{FF2B5EF4-FFF2-40B4-BE49-F238E27FC236}">
                <a16:creationId xmlns:a16="http://schemas.microsoft.com/office/drawing/2014/main" id="{7953F539-7EC9-F557-2EB9-9D9A2B58F3FE}"/>
              </a:ext>
            </a:extLst>
          </p:cNvPr>
          <p:cNvSpPr txBox="1"/>
          <p:nvPr/>
        </p:nvSpPr>
        <p:spPr>
          <a:xfrm>
            <a:off x="5370995" y="3349681"/>
            <a:ext cx="4286649" cy="2800767"/>
          </a:xfrm>
          <a:prstGeom prst="rect">
            <a:avLst/>
          </a:prstGeom>
          <a:noFill/>
        </p:spPr>
        <p:txBody>
          <a:bodyPr wrap="square" rtlCol="0">
            <a:spAutoFit/>
          </a:bodyPr>
          <a:lstStyle/>
          <a:p>
            <a:pPr algn="l"/>
            <a:r>
              <a:rPr lang="en-AU" sz="1100" dirty="0">
                <a:solidFill>
                  <a:schemeClr val="bg1"/>
                </a:solidFill>
                <a:latin typeface="SF COMPACT LIGHT" panose="020B0A04030202060204" pitchFamily="34" charset="77"/>
              </a:rPr>
              <a:t> </a:t>
            </a:r>
            <a:r>
              <a:rPr lang="en-AU" sz="1100" b="1" dirty="0">
                <a:solidFill>
                  <a:srgbClr val="FFFF00"/>
                </a:solidFill>
                <a:latin typeface="SF COMPACT LIGHT" panose="020B0A04030202060204" pitchFamily="34" charset="77"/>
              </a:rPr>
              <a:t>Linear Support Vector Machine (SVM) </a:t>
            </a:r>
          </a:p>
          <a:p>
            <a:pPr algn="l"/>
            <a:endParaRPr lang="en-AU" sz="1100" dirty="0">
              <a:solidFill>
                <a:schemeClr val="bg1"/>
              </a:solidFill>
              <a:latin typeface="SF COMPACT LIGHT" panose="020B0A04030202060204" pitchFamily="34" charset="77"/>
            </a:endParaRPr>
          </a:p>
          <a:p>
            <a:pPr algn="l"/>
            <a:r>
              <a:rPr lang="en-AU" sz="1100" dirty="0">
                <a:solidFill>
                  <a:schemeClr val="bg1"/>
                </a:solidFill>
                <a:latin typeface="SF COMPACT LIGHT" panose="020B0A04030202060204" pitchFamily="34" charset="77"/>
              </a:rPr>
              <a:t>A supervised learning algorithm used for classification tasks.</a:t>
            </a:r>
          </a:p>
          <a:p>
            <a:pPr algn="l"/>
            <a:r>
              <a:rPr lang="en-AU" sz="1100" dirty="0">
                <a:solidFill>
                  <a:schemeClr val="bg1"/>
                </a:solidFill>
                <a:latin typeface="SF COMPACT LIGHT" panose="020B0A04030202060204" pitchFamily="34" charset="77"/>
              </a:rPr>
              <a:t>It works by finding the hyperplane that best separates the data into different classes. The hyperplane is chosen to maximize the margin between the classes, which is defined as the distance between the hyperplane and the closest data points from each class. These closest points are called support vectors, and they are the only points that contribute to defining the hyperplane.</a:t>
            </a:r>
          </a:p>
          <a:p>
            <a:pPr algn="l"/>
            <a:endParaRPr lang="en-AU" sz="1100" dirty="0">
              <a:solidFill>
                <a:schemeClr val="bg1"/>
              </a:solidFill>
              <a:latin typeface="SF COMPACT LIGHT" panose="020B0A04030202060204" pitchFamily="34" charset="77"/>
            </a:endParaRPr>
          </a:p>
          <a:p>
            <a:pPr algn="l"/>
            <a:r>
              <a:rPr lang="en-AU" sz="1100" dirty="0">
                <a:solidFill>
                  <a:schemeClr val="bg1"/>
                </a:solidFill>
                <a:latin typeface="SF COMPACT LIGHT" panose="020B0A04030202060204" pitchFamily="34" charset="77"/>
              </a:rPr>
              <a:t>Linear SVMs are similar to other SVMs with a linear kernel, but they are implemented using a different library (</a:t>
            </a:r>
            <a:r>
              <a:rPr lang="en-AU" sz="1100" dirty="0" err="1">
                <a:solidFill>
                  <a:schemeClr val="bg1"/>
                </a:solidFill>
                <a:latin typeface="SF COMPACT LIGHT" panose="020B0A04030202060204" pitchFamily="34" charset="77"/>
              </a:rPr>
              <a:t>liblinear</a:t>
            </a:r>
            <a:r>
              <a:rPr lang="en-AU" sz="1100" dirty="0">
                <a:solidFill>
                  <a:schemeClr val="bg1"/>
                </a:solidFill>
                <a:latin typeface="SF COMPACT LIGHT" panose="020B0A04030202060204" pitchFamily="34" charset="77"/>
              </a:rPr>
              <a:t> instead of </a:t>
            </a:r>
            <a:r>
              <a:rPr lang="en-AU" sz="1100" dirty="0" err="1">
                <a:solidFill>
                  <a:schemeClr val="bg1"/>
                </a:solidFill>
                <a:latin typeface="SF COMPACT LIGHT" panose="020B0A04030202060204" pitchFamily="34" charset="77"/>
              </a:rPr>
              <a:t>libsvm</a:t>
            </a:r>
            <a:r>
              <a:rPr lang="en-AU" sz="1100" dirty="0">
                <a:solidFill>
                  <a:schemeClr val="bg1"/>
                </a:solidFill>
                <a:latin typeface="SF COMPACT LIGHT" panose="020B0A04030202060204" pitchFamily="34" charset="77"/>
              </a:rPr>
              <a:t>) which makes them more flexible in terms of the choice of penalties and loss functions and allows them to scale better to large numbers of samples.</a:t>
            </a:r>
          </a:p>
          <a:p>
            <a:pPr algn="l"/>
            <a:endParaRPr lang="en-AU" sz="1100" dirty="0">
              <a:solidFill>
                <a:schemeClr val="bg1"/>
              </a:solidFill>
              <a:latin typeface="SF COMPACT LIGHT" panose="020B0A04030202060204" pitchFamily="34" charset="77"/>
            </a:endParaRPr>
          </a:p>
        </p:txBody>
      </p:sp>
    </p:spTree>
    <p:extLst>
      <p:ext uri="{BB962C8B-B14F-4D97-AF65-F5344CB8AC3E}">
        <p14:creationId xmlns:p14="http://schemas.microsoft.com/office/powerpoint/2010/main" val="1050539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BF000C20-8C44-E1DB-DE17-B6C9A45DEA0F}"/>
              </a:ext>
            </a:extLst>
          </p:cNvPr>
          <p:cNvPicPr>
            <a:picLocks noChangeAspect="1"/>
          </p:cNvPicPr>
          <p:nvPr/>
        </p:nvPicPr>
        <p:blipFill>
          <a:blip r:embed="rId3"/>
          <a:stretch>
            <a:fillRect/>
          </a:stretch>
        </p:blipFill>
        <p:spPr>
          <a:xfrm>
            <a:off x="394352" y="1240148"/>
            <a:ext cx="3843107" cy="2765777"/>
          </a:xfrm>
          <a:prstGeom prst="rect">
            <a:avLst/>
          </a:prstGeom>
        </p:spPr>
      </p:pic>
      <p:sp>
        <p:nvSpPr>
          <p:cNvPr id="10" name="TextBox 9">
            <a:extLst>
              <a:ext uri="{FF2B5EF4-FFF2-40B4-BE49-F238E27FC236}">
                <a16:creationId xmlns:a16="http://schemas.microsoft.com/office/drawing/2014/main" id="{248F55A2-1178-7548-EABE-0C6E2AB0B10E}"/>
              </a:ext>
            </a:extLst>
          </p:cNvPr>
          <p:cNvSpPr txBox="1"/>
          <p:nvPr/>
        </p:nvSpPr>
        <p:spPr>
          <a:xfrm>
            <a:off x="5038830" y="2728652"/>
            <a:ext cx="3732637" cy="1277273"/>
          </a:xfrm>
          <a:prstGeom prst="rect">
            <a:avLst/>
          </a:prstGeom>
          <a:noFill/>
        </p:spPr>
        <p:txBody>
          <a:bodyPr wrap="square">
            <a:spAutoFit/>
          </a:bodyPr>
          <a:lstStyle/>
          <a:p>
            <a:r>
              <a:rPr lang="en-AU" sz="700" dirty="0">
                <a:solidFill>
                  <a:srgbClr val="CC7832"/>
                </a:solidFill>
                <a:effectLst/>
                <a:latin typeface="SF COMPACT LIGHT" panose="020B0A04030202060204" pitchFamily="34" charset="77"/>
              </a:rPr>
              <a:t>select </a:t>
            </a:r>
            <a:r>
              <a:rPr lang="en-AU" sz="700" dirty="0">
                <a:solidFill>
                  <a:srgbClr val="FFC66D"/>
                </a:solidFill>
                <a:effectLst/>
                <a:latin typeface="SF COMPACT LIGHT" panose="020B0A04030202060204" pitchFamily="34" charset="77"/>
              </a:rPr>
              <a:t>*</a:t>
            </a:r>
            <a:br>
              <a:rPr lang="en-AU" sz="700" dirty="0">
                <a:solidFill>
                  <a:srgbClr val="FFC66D"/>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from </a:t>
            </a:r>
            <a:r>
              <a:rPr lang="en-AU" sz="700" dirty="0">
                <a:solidFill>
                  <a:srgbClr val="A9B7C6"/>
                </a:solidFill>
                <a:effectLst/>
                <a:latin typeface="SF COMPACT LIGHT" panose="020B0A04030202060204" pitchFamily="34" charset="77"/>
              </a:rPr>
              <a:t>business</a:t>
            </a:r>
            <a:br>
              <a:rPr lang="en-AU" sz="700" dirty="0">
                <a:solidFill>
                  <a:srgbClr val="A9B7C6"/>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where </a:t>
            </a:r>
            <a:r>
              <a:rPr lang="en-AU" sz="700" dirty="0">
                <a:solidFill>
                  <a:srgbClr val="9876AA"/>
                </a:solidFill>
                <a:effectLst/>
                <a:latin typeface="SF COMPACT LIGHT" panose="020B0A04030202060204" pitchFamily="34" charset="77"/>
              </a:rPr>
              <a:t>categories </a:t>
            </a:r>
            <a:r>
              <a:rPr lang="en-AU" sz="700" dirty="0">
                <a:solidFill>
                  <a:srgbClr val="CC7832"/>
                </a:solidFill>
                <a:effectLst/>
                <a:latin typeface="SF COMPACT LIGHT" panose="020B0A04030202060204" pitchFamily="34" charset="77"/>
              </a:rPr>
              <a:t>like </a:t>
            </a:r>
            <a:r>
              <a:rPr lang="en-AU" sz="700" dirty="0">
                <a:solidFill>
                  <a:srgbClr val="6A8759"/>
                </a:solidFill>
                <a:effectLst/>
                <a:latin typeface="SF COMPACT LIGHT" panose="020B0A04030202060204" pitchFamily="34" charset="77"/>
              </a:rPr>
              <a:t>'%Restaurants%'</a:t>
            </a:r>
            <a:br>
              <a:rPr lang="en-AU" sz="700" dirty="0">
                <a:solidFill>
                  <a:srgbClr val="6A8759"/>
                </a:solidFill>
                <a:effectLst/>
                <a:latin typeface="SF COMPACT LIGHT" panose="020B0A04030202060204" pitchFamily="34" charset="77"/>
              </a:rPr>
            </a:br>
            <a:br>
              <a:rPr lang="en-AU" sz="700" dirty="0">
                <a:solidFill>
                  <a:srgbClr val="6A8759"/>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select </a:t>
            </a:r>
            <a:r>
              <a:rPr lang="en-AU" sz="700" dirty="0">
                <a:solidFill>
                  <a:srgbClr val="FFC66D"/>
                </a:solidFill>
                <a:effectLst/>
                <a:latin typeface="SF COMPACT LIGHT" panose="020B0A04030202060204" pitchFamily="34" charset="77"/>
              </a:rPr>
              <a:t>*</a:t>
            </a:r>
            <a:br>
              <a:rPr lang="en-AU" sz="700" dirty="0">
                <a:solidFill>
                  <a:srgbClr val="FFC66D"/>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from </a:t>
            </a:r>
            <a:r>
              <a:rPr lang="en-AU" sz="700" dirty="0">
                <a:solidFill>
                  <a:srgbClr val="A9B7C6"/>
                </a:solidFill>
                <a:effectLst/>
                <a:latin typeface="SF COMPACT LIGHT" panose="020B0A04030202060204" pitchFamily="34" charset="77"/>
              </a:rPr>
              <a:t>yelp_academic_dataset_reviews</a:t>
            </a:r>
            <a:br>
              <a:rPr lang="en-AU" sz="700" dirty="0">
                <a:solidFill>
                  <a:srgbClr val="A9B7C6"/>
                </a:solidFill>
                <a:effectLst/>
                <a:latin typeface="SF COMPACT LIGHT" panose="020B0A04030202060204" pitchFamily="34" charset="77"/>
              </a:rPr>
            </a:br>
            <a:r>
              <a:rPr lang="en-AU" sz="700" dirty="0">
                <a:solidFill>
                  <a:srgbClr val="A9B7C6"/>
                </a:solidFill>
                <a:effectLst/>
                <a:latin typeface="SF COMPACT LIGHT" panose="020B0A04030202060204" pitchFamily="34" charset="77"/>
              </a:rPr>
              <a:t>         </a:t>
            </a:r>
            <a:r>
              <a:rPr lang="en-AU" sz="700" dirty="0">
                <a:solidFill>
                  <a:srgbClr val="CC7832"/>
                </a:solidFill>
                <a:effectLst/>
                <a:latin typeface="SF COMPACT LIGHT" panose="020B0A04030202060204" pitchFamily="34" charset="77"/>
              </a:rPr>
              <a:t>join </a:t>
            </a:r>
            <a:r>
              <a:rPr lang="en-AU" sz="700" dirty="0">
                <a:solidFill>
                  <a:srgbClr val="A9B7C6"/>
                </a:solidFill>
                <a:effectLst/>
                <a:latin typeface="SF COMPACT LIGHT" panose="020B0A04030202060204" pitchFamily="34" charset="77"/>
              </a:rPr>
              <a:t>restaurants r </a:t>
            </a:r>
            <a:r>
              <a:rPr lang="en-AU" sz="700" dirty="0">
                <a:solidFill>
                  <a:srgbClr val="CC7832"/>
                </a:solidFill>
                <a:effectLst/>
                <a:latin typeface="SF COMPACT LIGHT" panose="020B0A04030202060204" pitchFamily="34" charset="77"/>
              </a:rPr>
              <a:t>on </a:t>
            </a:r>
            <a:r>
              <a:rPr lang="en-AU" sz="700" dirty="0">
                <a:solidFill>
                  <a:srgbClr val="A9B7C6"/>
                </a:solidFill>
                <a:effectLst/>
                <a:latin typeface="SF COMPACT LIGHT" panose="020B0A04030202060204" pitchFamily="34" charset="77"/>
              </a:rPr>
              <a:t>yelp_academic_dataset_reviews.</a:t>
            </a:r>
            <a:r>
              <a:rPr lang="en-AU" sz="700" dirty="0">
                <a:solidFill>
                  <a:srgbClr val="9876AA"/>
                </a:solidFill>
                <a:effectLst/>
                <a:latin typeface="SF COMPACT LIGHT" panose="020B0A04030202060204" pitchFamily="34" charset="77"/>
              </a:rPr>
              <a:t>business_id </a:t>
            </a:r>
            <a:r>
              <a:rPr lang="en-AU" sz="700" dirty="0">
                <a:solidFill>
                  <a:srgbClr val="A9B7C6"/>
                </a:solidFill>
                <a:effectLst/>
                <a:latin typeface="SF COMPACT LIGHT" panose="020B0A04030202060204" pitchFamily="34" charset="77"/>
              </a:rPr>
              <a:t>= r.</a:t>
            </a:r>
            <a:r>
              <a:rPr lang="en-AU" sz="700" dirty="0">
                <a:solidFill>
                  <a:srgbClr val="9876AA"/>
                </a:solidFill>
                <a:effectLst/>
                <a:latin typeface="SF COMPACT LIGHT" panose="020B0A04030202060204" pitchFamily="34" charset="77"/>
              </a:rPr>
              <a:t>business_id</a:t>
            </a:r>
            <a:br>
              <a:rPr lang="en-AU" sz="700" dirty="0">
                <a:solidFill>
                  <a:srgbClr val="9876AA"/>
                </a:solidFill>
                <a:effectLst/>
                <a:latin typeface="SF COMPACT LIGHT" panose="020B0A04030202060204" pitchFamily="34" charset="77"/>
              </a:rPr>
            </a:br>
            <a:br>
              <a:rPr lang="en-AU" sz="700" dirty="0">
                <a:solidFill>
                  <a:srgbClr val="9876AA"/>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select </a:t>
            </a:r>
            <a:r>
              <a:rPr lang="en-AU" sz="700" dirty="0">
                <a:solidFill>
                  <a:srgbClr val="FFC66D"/>
                </a:solidFill>
                <a:effectLst/>
                <a:latin typeface="SF COMPACT LIGHT" panose="020B0A04030202060204" pitchFamily="34" charset="77"/>
              </a:rPr>
              <a:t>*</a:t>
            </a:r>
            <a:br>
              <a:rPr lang="en-AU" sz="700" dirty="0">
                <a:solidFill>
                  <a:srgbClr val="FFC66D"/>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from </a:t>
            </a:r>
            <a:r>
              <a:rPr lang="en-AU" sz="700" dirty="0" err="1">
                <a:solidFill>
                  <a:srgbClr val="A9B7C6"/>
                </a:solidFill>
                <a:latin typeface="SF COMPACT LIGHT" panose="020B0A04030202060204" pitchFamily="34" charset="77"/>
              </a:rPr>
              <a:t>estaurant_reviewsr</a:t>
            </a:r>
            <a:br>
              <a:rPr lang="en-AU" sz="700" dirty="0">
                <a:solidFill>
                  <a:srgbClr val="A9B7C6"/>
                </a:solidFill>
                <a:effectLst/>
                <a:latin typeface="SF COMPACT LIGHT" panose="020B0A04030202060204" pitchFamily="34" charset="77"/>
              </a:rPr>
            </a:br>
            <a:r>
              <a:rPr lang="en-AU" sz="700" dirty="0">
                <a:solidFill>
                  <a:srgbClr val="CC7832"/>
                </a:solidFill>
                <a:effectLst/>
                <a:latin typeface="SF COMPACT LIGHT" panose="020B0A04030202060204" pitchFamily="34" charset="77"/>
              </a:rPr>
              <a:t>where </a:t>
            </a:r>
            <a:r>
              <a:rPr lang="en-AU" sz="700" dirty="0">
                <a:solidFill>
                  <a:srgbClr val="9876AA"/>
                </a:solidFill>
                <a:effectLst/>
                <a:latin typeface="SF COMPACT LIGHT" panose="020B0A04030202060204" pitchFamily="34" charset="77"/>
              </a:rPr>
              <a:t>useful </a:t>
            </a:r>
            <a:r>
              <a:rPr lang="en-AU" sz="700" dirty="0">
                <a:solidFill>
                  <a:srgbClr val="A9B7C6"/>
                </a:solidFill>
                <a:effectLst/>
                <a:latin typeface="SF COMPACT LIGHT" panose="020B0A04030202060204" pitchFamily="34" charset="77"/>
              </a:rPr>
              <a:t>&gt; </a:t>
            </a:r>
            <a:r>
              <a:rPr lang="en-AU" sz="700" dirty="0">
                <a:solidFill>
                  <a:srgbClr val="6897BB"/>
                </a:solidFill>
                <a:effectLst/>
                <a:latin typeface="SF COMPACT LIGHT" panose="020B0A04030202060204" pitchFamily="34" charset="77"/>
              </a:rPr>
              <a:t>1</a:t>
            </a:r>
            <a:endParaRPr lang="en-AU" sz="700" dirty="0">
              <a:solidFill>
                <a:srgbClr val="A9B7C6"/>
              </a:solidFill>
              <a:effectLst/>
              <a:latin typeface="SF COMPACT LIGHT" panose="020B0A04030202060204" pitchFamily="34" charset="77"/>
            </a:endParaRPr>
          </a:p>
        </p:txBody>
      </p:sp>
      <p:cxnSp>
        <p:nvCxnSpPr>
          <p:cNvPr id="12" name="Straight Arrow Connector 11">
            <a:extLst>
              <a:ext uri="{FF2B5EF4-FFF2-40B4-BE49-F238E27FC236}">
                <a16:creationId xmlns:a16="http://schemas.microsoft.com/office/drawing/2014/main" id="{97575B8E-CA16-EBF0-87B0-9C704DBA8E8F}"/>
              </a:ext>
            </a:extLst>
          </p:cNvPr>
          <p:cNvCxnSpPr>
            <a:cxnSpLocks/>
          </p:cNvCxnSpPr>
          <p:nvPr/>
        </p:nvCxnSpPr>
        <p:spPr>
          <a:xfrm>
            <a:off x="4237459" y="2623036"/>
            <a:ext cx="4680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989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sp>
        <p:nvSpPr>
          <p:cNvPr id="2" name="TextBox 1">
            <a:extLst>
              <a:ext uri="{FF2B5EF4-FFF2-40B4-BE49-F238E27FC236}">
                <a16:creationId xmlns:a16="http://schemas.microsoft.com/office/drawing/2014/main" id="{881D1BCC-326F-63DC-8A8C-23C684C3EA32}"/>
              </a:ext>
            </a:extLst>
          </p:cNvPr>
          <p:cNvSpPr txBox="1"/>
          <p:nvPr/>
        </p:nvSpPr>
        <p:spPr>
          <a:xfrm>
            <a:off x="1298222" y="1219200"/>
            <a:ext cx="184731" cy="369332"/>
          </a:xfrm>
          <a:prstGeom prst="rect">
            <a:avLst/>
          </a:prstGeom>
          <a:noFill/>
        </p:spPr>
        <p:txBody>
          <a:bodyPr wrap="none" rtlCol="0">
            <a:spAutoFit/>
          </a:bodyPr>
          <a:lstStyle/>
          <a:p>
            <a:endParaRPr lang="en-US"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0E3FF9E-7E00-5A42-DBB8-7D1C84A70B0F}"/>
              </a:ext>
            </a:extLst>
          </p:cNvPr>
          <p:cNvPicPr>
            <a:picLocks noChangeAspect="1"/>
          </p:cNvPicPr>
          <p:nvPr/>
        </p:nvPicPr>
        <p:blipFill>
          <a:blip r:embed="rId3"/>
          <a:stretch>
            <a:fillRect/>
          </a:stretch>
        </p:blipFill>
        <p:spPr>
          <a:xfrm>
            <a:off x="419159" y="1219200"/>
            <a:ext cx="4633205" cy="4950178"/>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9D39EB81-8FB9-50D3-879E-8DBB64B7A11D}"/>
              </a:ext>
            </a:extLst>
          </p:cNvPr>
          <p:cNvPicPr>
            <a:picLocks noChangeAspect="1"/>
          </p:cNvPicPr>
          <p:nvPr/>
        </p:nvPicPr>
        <p:blipFill>
          <a:blip r:embed="rId4"/>
          <a:stretch>
            <a:fillRect/>
          </a:stretch>
        </p:blipFill>
        <p:spPr>
          <a:xfrm>
            <a:off x="7440084" y="2099733"/>
            <a:ext cx="3960224" cy="3369733"/>
          </a:xfrm>
          <a:prstGeom prst="rect">
            <a:avLst/>
          </a:prstGeom>
        </p:spPr>
      </p:pic>
      <p:sp>
        <p:nvSpPr>
          <p:cNvPr id="9" name="TextBox 8">
            <a:extLst>
              <a:ext uri="{FF2B5EF4-FFF2-40B4-BE49-F238E27FC236}">
                <a16:creationId xmlns:a16="http://schemas.microsoft.com/office/drawing/2014/main" id="{7A12DE38-D75A-EA8F-AFAE-4A97A7466AEE}"/>
              </a:ext>
            </a:extLst>
          </p:cNvPr>
          <p:cNvSpPr txBox="1"/>
          <p:nvPr/>
        </p:nvSpPr>
        <p:spPr>
          <a:xfrm>
            <a:off x="3589283" y="539519"/>
            <a:ext cx="5013434" cy="523220"/>
          </a:xfrm>
          <a:prstGeom prst="rect">
            <a:avLst/>
          </a:prstGeom>
          <a:noFill/>
        </p:spPr>
        <p:txBody>
          <a:bodyPr wrap="square" rtlCol="0">
            <a:spAutoFit/>
          </a:bodyPr>
          <a:lstStyle/>
          <a:p>
            <a:pPr algn="ctr"/>
            <a:r>
              <a:rPr lang="en-US" sz="2800" dirty="0">
                <a:solidFill>
                  <a:schemeClr val="bg1"/>
                </a:solidFill>
              </a:rPr>
              <a:t>Linear Regression</a:t>
            </a:r>
          </a:p>
        </p:txBody>
      </p:sp>
    </p:spTree>
    <p:extLst>
      <p:ext uri="{BB962C8B-B14F-4D97-AF65-F5344CB8AC3E}">
        <p14:creationId xmlns:p14="http://schemas.microsoft.com/office/powerpoint/2010/main" val="33174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sp>
        <p:nvSpPr>
          <p:cNvPr id="2" name="TextBox 1">
            <a:extLst>
              <a:ext uri="{FF2B5EF4-FFF2-40B4-BE49-F238E27FC236}">
                <a16:creationId xmlns:a16="http://schemas.microsoft.com/office/drawing/2014/main" id="{881D1BCC-326F-63DC-8A8C-23C684C3EA32}"/>
              </a:ext>
            </a:extLst>
          </p:cNvPr>
          <p:cNvSpPr txBox="1"/>
          <p:nvPr/>
        </p:nvSpPr>
        <p:spPr>
          <a:xfrm>
            <a:off x="1298222" y="1219200"/>
            <a:ext cx="184731" cy="369332"/>
          </a:xfrm>
          <a:prstGeom prst="rect">
            <a:avLst/>
          </a:prstGeom>
          <a:noFill/>
        </p:spPr>
        <p:txBody>
          <a:bodyPr wrap="none" rtlCol="0">
            <a:spAutoFit/>
          </a:bodyPr>
          <a:lstStyle/>
          <a:p>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2724B611-222F-4FDA-2F96-145795072B77}"/>
              </a:ext>
            </a:extLst>
          </p:cNvPr>
          <p:cNvPicPr>
            <a:picLocks noChangeAspect="1"/>
          </p:cNvPicPr>
          <p:nvPr/>
        </p:nvPicPr>
        <p:blipFill>
          <a:blip r:embed="rId3"/>
          <a:stretch>
            <a:fillRect/>
          </a:stretch>
        </p:blipFill>
        <p:spPr>
          <a:xfrm>
            <a:off x="8114595" y="2415823"/>
            <a:ext cx="2980765" cy="2758722"/>
          </a:xfrm>
          <a:prstGeom prst="rect">
            <a:avLst/>
          </a:prstGeom>
        </p:spPr>
      </p:pic>
      <p:pic>
        <p:nvPicPr>
          <p:cNvPr id="9" name="Picture 8" descr="A screen shot of a computer program&#10;&#10;Description automatically generated with low confidence">
            <a:extLst>
              <a:ext uri="{FF2B5EF4-FFF2-40B4-BE49-F238E27FC236}">
                <a16:creationId xmlns:a16="http://schemas.microsoft.com/office/drawing/2014/main" id="{F3FC437F-F915-A286-039B-E55131EBCC45}"/>
              </a:ext>
            </a:extLst>
          </p:cNvPr>
          <p:cNvPicPr>
            <a:picLocks noChangeAspect="1"/>
          </p:cNvPicPr>
          <p:nvPr/>
        </p:nvPicPr>
        <p:blipFill>
          <a:blip r:embed="rId4"/>
          <a:stretch>
            <a:fillRect/>
          </a:stretch>
        </p:blipFill>
        <p:spPr>
          <a:xfrm>
            <a:off x="359833" y="1588532"/>
            <a:ext cx="6028266" cy="4018844"/>
          </a:xfrm>
          <a:prstGeom prst="rect">
            <a:avLst/>
          </a:prstGeom>
        </p:spPr>
      </p:pic>
      <p:sp>
        <p:nvSpPr>
          <p:cNvPr id="10" name="TextBox 9">
            <a:extLst>
              <a:ext uri="{FF2B5EF4-FFF2-40B4-BE49-F238E27FC236}">
                <a16:creationId xmlns:a16="http://schemas.microsoft.com/office/drawing/2014/main" id="{CFBCF4FA-AF5B-6F9C-C544-214C54AB2AB5}"/>
              </a:ext>
            </a:extLst>
          </p:cNvPr>
          <p:cNvSpPr txBox="1"/>
          <p:nvPr/>
        </p:nvSpPr>
        <p:spPr>
          <a:xfrm>
            <a:off x="3589283" y="539519"/>
            <a:ext cx="5013434" cy="523220"/>
          </a:xfrm>
          <a:prstGeom prst="rect">
            <a:avLst/>
          </a:prstGeom>
          <a:noFill/>
        </p:spPr>
        <p:txBody>
          <a:bodyPr wrap="square" rtlCol="0">
            <a:spAutoFit/>
          </a:bodyPr>
          <a:lstStyle/>
          <a:p>
            <a:pPr algn="ctr"/>
            <a:r>
              <a:rPr lang="en-US" sz="2800" dirty="0">
                <a:solidFill>
                  <a:schemeClr val="bg1"/>
                </a:solidFill>
              </a:rPr>
              <a:t>Linear Support Vector</a:t>
            </a:r>
          </a:p>
        </p:txBody>
      </p:sp>
    </p:spTree>
    <p:extLst>
      <p:ext uri="{BB962C8B-B14F-4D97-AF65-F5344CB8AC3E}">
        <p14:creationId xmlns:p14="http://schemas.microsoft.com/office/powerpoint/2010/main" val="253495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2382F3-380E-785A-53CC-9B2B8FF5A1D2}"/>
              </a:ext>
            </a:extLst>
          </p:cNvPr>
          <p:cNvPicPr>
            <a:picLocks noChangeAspect="1"/>
          </p:cNvPicPr>
          <p:nvPr/>
        </p:nvPicPr>
        <p:blipFill>
          <a:blip r:embed="rId2">
            <a:alphaModFix amt="53000"/>
          </a:blip>
          <a:stretch>
            <a:fillRect/>
          </a:stretch>
        </p:blipFill>
        <p:spPr>
          <a:xfrm>
            <a:off x="0" y="0"/>
            <a:ext cx="12241282" cy="383059"/>
          </a:xfrm>
          <a:prstGeom prst="rect">
            <a:avLst/>
          </a:prstGeom>
        </p:spPr>
      </p:pic>
      <p:sp>
        <p:nvSpPr>
          <p:cNvPr id="2" name="TextBox 1">
            <a:extLst>
              <a:ext uri="{FF2B5EF4-FFF2-40B4-BE49-F238E27FC236}">
                <a16:creationId xmlns:a16="http://schemas.microsoft.com/office/drawing/2014/main" id="{881D1BCC-326F-63DC-8A8C-23C684C3EA32}"/>
              </a:ext>
            </a:extLst>
          </p:cNvPr>
          <p:cNvSpPr txBox="1"/>
          <p:nvPr/>
        </p:nvSpPr>
        <p:spPr>
          <a:xfrm>
            <a:off x="1298222" y="1219200"/>
            <a:ext cx="184731" cy="369332"/>
          </a:xfrm>
          <a:prstGeom prst="rect">
            <a:avLst/>
          </a:prstGeom>
          <a:noFill/>
        </p:spPr>
        <p:txBody>
          <a:bodyPr wrap="none" rtlCol="0">
            <a:spAutoFit/>
          </a:bodyPr>
          <a:lstStyle/>
          <a:p>
            <a:endParaRPr lang="en-US" dirty="0"/>
          </a:p>
        </p:txBody>
      </p:sp>
      <p:pic>
        <p:nvPicPr>
          <p:cNvPr id="11" name="Picture 10" descr="A picture containing text, screenshot, font&#10;&#10;Description automatically generated">
            <a:extLst>
              <a:ext uri="{FF2B5EF4-FFF2-40B4-BE49-F238E27FC236}">
                <a16:creationId xmlns:a16="http://schemas.microsoft.com/office/drawing/2014/main" id="{94A12470-6A6D-EBB4-B767-F0F8FC291B23}"/>
              </a:ext>
            </a:extLst>
          </p:cNvPr>
          <p:cNvPicPr>
            <a:picLocks noChangeAspect="1"/>
          </p:cNvPicPr>
          <p:nvPr/>
        </p:nvPicPr>
        <p:blipFill>
          <a:blip r:embed="rId3"/>
          <a:stretch>
            <a:fillRect/>
          </a:stretch>
        </p:blipFill>
        <p:spPr>
          <a:xfrm>
            <a:off x="241376" y="1421743"/>
            <a:ext cx="6242910" cy="401451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D2B0A8FD-5321-3C7F-7B12-E1383229C688}"/>
              </a:ext>
            </a:extLst>
          </p:cNvPr>
          <p:cNvPicPr>
            <a:picLocks noChangeAspect="1"/>
          </p:cNvPicPr>
          <p:nvPr/>
        </p:nvPicPr>
        <p:blipFill>
          <a:blip r:embed="rId4"/>
          <a:stretch>
            <a:fillRect/>
          </a:stretch>
        </p:blipFill>
        <p:spPr>
          <a:xfrm>
            <a:off x="8300545" y="2694042"/>
            <a:ext cx="2971551" cy="2384316"/>
          </a:xfrm>
          <a:prstGeom prst="rect">
            <a:avLst/>
          </a:prstGeom>
        </p:spPr>
      </p:pic>
      <p:sp>
        <p:nvSpPr>
          <p:cNvPr id="14" name="TextBox 13">
            <a:extLst>
              <a:ext uri="{FF2B5EF4-FFF2-40B4-BE49-F238E27FC236}">
                <a16:creationId xmlns:a16="http://schemas.microsoft.com/office/drawing/2014/main" id="{CBE1C234-947A-B98C-608F-A6E8B1A0D85A}"/>
              </a:ext>
            </a:extLst>
          </p:cNvPr>
          <p:cNvSpPr txBox="1"/>
          <p:nvPr/>
        </p:nvSpPr>
        <p:spPr>
          <a:xfrm>
            <a:off x="3589283" y="539519"/>
            <a:ext cx="5013434" cy="523220"/>
          </a:xfrm>
          <a:prstGeom prst="rect">
            <a:avLst/>
          </a:prstGeom>
          <a:noFill/>
        </p:spPr>
        <p:txBody>
          <a:bodyPr wrap="square" rtlCol="0">
            <a:spAutoFit/>
          </a:bodyPr>
          <a:lstStyle/>
          <a:p>
            <a:pPr algn="ctr"/>
            <a:r>
              <a:rPr lang="en-US" sz="2800" dirty="0">
                <a:solidFill>
                  <a:schemeClr val="bg1"/>
                </a:solidFill>
              </a:rPr>
              <a:t>Random Forrest</a:t>
            </a:r>
          </a:p>
        </p:txBody>
      </p:sp>
    </p:spTree>
    <p:extLst>
      <p:ext uri="{BB962C8B-B14F-4D97-AF65-F5344CB8AC3E}">
        <p14:creationId xmlns:p14="http://schemas.microsoft.com/office/powerpoint/2010/main" val="3083221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E76BE7-8DB0-E6C3-7FA5-60AAC1FD2938}"/>
              </a:ext>
            </a:extLst>
          </p:cNvPr>
          <p:cNvSpPr txBox="1"/>
          <p:nvPr/>
        </p:nvSpPr>
        <p:spPr>
          <a:xfrm>
            <a:off x="407773" y="-2249477"/>
            <a:ext cx="11096368" cy="9048631"/>
          </a:xfrm>
          <a:prstGeom prst="rect">
            <a:avLst/>
          </a:prstGeom>
          <a:noFill/>
        </p:spPr>
        <p:txBody>
          <a:bodyPr wrap="square">
            <a:spAutoFit/>
          </a:bodyPr>
          <a:lstStyle/>
          <a:p>
            <a:pPr algn="ctr"/>
            <a:r>
              <a:rPr lang="en-US" sz="2400" dirty="0">
                <a:solidFill>
                  <a:schemeClr val="bg1"/>
                </a:solidFill>
                <a:latin typeface="SF Compact Display Ultralight" panose="020B0304030202060204" pitchFamily="34" charset="77"/>
              </a:rPr>
              <a:t>special thanks go to the following people</a:t>
            </a:r>
          </a:p>
          <a:p>
            <a:pPr algn="ctr"/>
            <a:endParaRPr lang="en-US" sz="1800" dirty="0">
              <a:solidFill>
                <a:schemeClr val="bg1"/>
              </a:solidFill>
              <a:latin typeface="SF Compact Display Ultralight" panose="020B0304030202060204" pitchFamily="34" charset="77"/>
            </a:endParaRPr>
          </a:p>
          <a:p>
            <a:pPr algn="ctr"/>
            <a:r>
              <a:rPr lang="en-US" i="1" dirty="0">
                <a:solidFill>
                  <a:schemeClr val="bg1"/>
                </a:solidFill>
                <a:latin typeface="SF COMPACT DISPLAY ULTRALIGHT" panose="020B0304030202060204" pitchFamily="34" charset="77"/>
              </a:rPr>
              <a:t>for teaching us the impossible</a:t>
            </a:r>
          </a:p>
          <a:p>
            <a:pPr algn="ctr"/>
            <a:r>
              <a:rPr lang="en-US" sz="1800" dirty="0">
                <a:solidFill>
                  <a:schemeClr val="bg1"/>
                </a:solidFill>
                <a:latin typeface="SF Compact Display Ultralight" panose="020B0304030202060204" pitchFamily="34" charset="77"/>
              </a:rPr>
              <a:t>Van</a:t>
            </a:r>
          </a:p>
          <a:p>
            <a:pPr algn="ctr"/>
            <a:r>
              <a:rPr lang="en-US" sz="1800" dirty="0">
                <a:solidFill>
                  <a:schemeClr val="bg1"/>
                </a:solidFill>
                <a:latin typeface="SF Compact Display Ultralight" panose="020B0304030202060204" pitchFamily="34" charset="77"/>
              </a:rPr>
              <a:t>Shamal</a:t>
            </a:r>
          </a:p>
          <a:p>
            <a:pPr algn="ctr"/>
            <a:r>
              <a:rPr lang="en-US" sz="1800" dirty="0">
                <a:solidFill>
                  <a:schemeClr val="bg1"/>
                </a:solidFill>
                <a:latin typeface="SF Compact Display Ultralight" panose="020B0304030202060204" pitchFamily="34" charset="77"/>
              </a:rPr>
              <a:t>Roy</a:t>
            </a:r>
          </a:p>
          <a:p>
            <a:pPr algn="ctr"/>
            <a:r>
              <a:rPr lang="en-US" sz="1800" dirty="0" err="1">
                <a:solidFill>
                  <a:schemeClr val="bg1"/>
                </a:solidFill>
                <a:latin typeface="SF Compact Display Ultralight" panose="020B0304030202060204" pitchFamily="34" charset="77"/>
              </a:rPr>
              <a:t>Ramida</a:t>
            </a:r>
            <a:endParaRPr lang="en-US" sz="1800" dirty="0">
              <a:solidFill>
                <a:schemeClr val="bg1"/>
              </a:solidFill>
              <a:latin typeface="SF Compact Display Ultralight" panose="020B0304030202060204" pitchFamily="34" charset="77"/>
            </a:endParaRPr>
          </a:p>
          <a:p>
            <a:pPr algn="ctr"/>
            <a:r>
              <a:rPr lang="en-US" sz="1800" dirty="0">
                <a:solidFill>
                  <a:schemeClr val="bg1"/>
                </a:solidFill>
                <a:latin typeface="SF Compact Display Ultralight" panose="020B0304030202060204" pitchFamily="34" charset="77"/>
              </a:rPr>
              <a:t>Josh</a:t>
            </a:r>
          </a:p>
          <a:p>
            <a:pPr algn="ctr"/>
            <a:endParaRPr lang="en-US" sz="1800" dirty="0">
              <a:solidFill>
                <a:schemeClr val="bg1"/>
              </a:solidFill>
              <a:latin typeface="SF Compact Display Ultralight" panose="020B0304030202060204" pitchFamily="34" charset="77"/>
            </a:endParaRPr>
          </a:p>
          <a:p>
            <a:pPr algn="ctr"/>
            <a:r>
              <a:rPr lang="en-US" i="1" dirty="0">
                <a:solidFill>
                  <a:schemeClr val="bg1"/>
                </a:solidFill>
                <a:latin typeface="SF COMPACT DISPLAY ULTRALIGHT" panose="020B0304030202060204" pitchFamily="34" charset="77"/>
              </a:rPr>
              <a:t>for all your support</a:t>
            </a:r>
          </a:p>
          <a:p>
            <a:pPr algn="ctr"/>
            <a:r>
              <a:rPr lang="en-US" sz="1800" dirty="0">
                <a:solidFill>
                  <a:schemeClr val="bg1"/>
                </a:solidFill>
                <a:latin typeface="SF Compact Display Ultralight" panose="020B0304030202060204" pitchFamily="34" charset="77"/>
              </a:rPr>
              <a:t>Rachel</a:t>
            </a:r>
          </a:p>
          <a:p>
            <a:pPr algn="ctr"/>
            <a:r>
              <a:rPr lang="en-US" sz="1800" dirty="0" err="1">
                <a:solidFill>
                  <a:schemeClr val="bg1"/>
                </a:solidFill>
                <a:latin typeface="SF Compact Display Ultralight" panose="020B0304030202060204" pitchFamily="34" charset="77"/>
              </a:rPr>
              <a:t>Appoline</a:t>
            </a:r>
            <a:endParaRPr lang="en-US" sz="1800" dirty="0">
              <a:solidFill>
                <a:schemeClr val="bg1"/>
              </a:solidFill>
              <a:latin typeface="SF Compact Display Ultralight" panose="020B0304030202060204" pitchFamily="34" charset="77"/>
            </a:endParaRPr>
          </a:p>
          <a:p>
            <a:pPr algn="ctr"/>
            <a:r>
              <a:rPr lang="en-US" sz="1800" dirty="0">
                <a:solidFill>
                  <a:schemeClr val="bg1"/>
                </a:solidFill>
                <a:latin typeface="SF Compact Display Ultralight" panose="020B0304030202060204" pitchFamily="34" charset="77"/>
              </a:rPr>
              <a:t>Amanda</a:t>
            </a:r>
          </a:p>
          <a:p>
            <a:pPr algn="ctr"/>
            <a:endParaRPr lang="en-US" sz="1800" dirty="0">
              <a:solidFill>
                <a:schemeClr val="bg1"/>
              </a:solidFill>
              <a:latin typeface="SF Compact Display Ultralight" panose="020B0304030202060204" pitchFamily="34" charset="77"/>
            </a:endParaRPr>
          </a:p>
          <a:p>
            <a:pPr algn="ctr"/>
            <a:r>
              <a:rPr lang="en-US" i="1" dirty="0">
                <a:solidFill>
                  <a:schemeClr val="bg1"/>
                </a:solidFill>
                <a:latin typeface="SF COMPACT DISPLAY ULTRALIGHT" panose="020B0304030202060204" pitchFamily="34" charset="77"/>
              </a:rPr>
              <a:t>for joining us during this  journey</a:t>
            </a:r>
          </a:p>
          <a:p>
            <a:pPr algn="ctr"/>
            <a:endParaRPr lang="en-US" sz="1800" dirty="0">
              <a:solidFill>
                <a:schemeClr val="bg1"/>
              </a:solidFill>
              <a:latin typeface="SF Compact Display Ultralight" panose="020B0304030202060204" pitchFamily="34" charset="77"/>
            </a:endParaRPr>
          </a:p>
          <a:p>
            <a:pPr lvl="2"/>
            <a:r>
              <a:rPr lang="en-US" dirty="0">
                <a:solidFill>
                  <a:schemeClr val="bg1"/>
                </a:solidFill>
                <a:latin typeface="SF Compact Display Ultralight" panose="020B0304030202060204" pitchFamily="34" charset="77"/>
              </a:rPr>
              <a:t>		Laszlo		Dom		Minh		Eloise</a:t>
            </a:r>
          </a:p>
          <a:p>
            <a:pPr lvl="2"/>
            <a:r>
              <a:rPr lang="en-US" dirty="0">
                <a:solidFill>
                  <a:schemeClr val="bg1"/>
                </a:solidFill>
                <a:latin typeface="SF Compact Display Ultralight" panose="020B0304030202060204" pitchFamily="34" charset="77"/>
              </a:rPr>
              <a:t>		Johnny		</a:t>
            </a:r>
            <a:r>
              <a:rPr lang="en-US" dirty="0" err="1">
                <a:solidFill>
                  <a:schemeClr val="bg1"/>
                </a:solidFill>
                <a:latin typeface="SF Compact Display Ultralight" panose="020B0304030202060204" pitchFamily="34" charset="77"/>
              </a:rPr>
              <a:t>Asal</a:t>
            </a:r>
            <a:r>
              <a:rPr lang="en-US" dirty="0">
                <a:solidFill>
                  <a:schemeClr val="bg1"/>
                </a:solidFill>
                <a:latin typeface="SF Compact Display Ultralight" panose="020B0304030202060204" pitchFamily="34" charset="77"/>
              </a:rPr>
              <a:t>		</a:t>
            </a:r>
            <a:r>
              <a:rPr lang="en-US" dirty="0" err="1">
                <a:solidFill>
                  <a:schemeClr val="bg1"/>
                </a:solidFill>
                <a:latin typeface="SF Compact Display Ultralight" panose="020B0304030202060204" pitchFamily="34" charset="77"/>
              </a:rPr>
              <a:t>Khin</a:t>
            </a:r>
            <a:r>
              <a:rPr lang="en-US" dirty="0">
                <a:solidFill>
                  <a:schemeClr val="bg1"/>
                </a:solidFill>
                <a:latin typeface="SF Compact Display Ultralight" panose="020B0304030202060204" pitchFamily="34" charset="77"/>
              </a:rPr>
              <a:t>		Ina</a:t>
            </a:r>
          </a:p>
          <a:p>
            <a:pPr lvl="2"/>
            <a:r>
              <a:rPr lang="en-US" dirty="0">
                <a:solidFill>
                  <a:schemeClr val="bg1"/>
                </a:solidFill>
                <a:latin typeface="SF Compact Display Ultralight" panose="020B0304030202060204" pitchFamily="34" charset="77"/>
              </a:rPr>
              <a:t>		</a:t>
            </a:r>
            <a:r>
              <a:rPr lang="en-US" dirty="0" err="1">
                <a:solidFill>
                  <a:schemeClr val="bg1"/>
                </a:solidFill>
                <a:latin typeface="SF Compact Display Ultralight" panose="020B0304030202060204" pitchFamily="34" charset="77"/>
              </a:rPr>
              <a:t>Zakia</a:t>
            </a:r>
            <a:r>
              <a:rPr lang="en-US" dirty="0">
                <a:solidFill>
                  <a:schemeClr val="bg1"/>
                </a:solidFill>
                <a:latin typeface="SF Compact Display Ultralight" panose="020B0304030202060204" pitchFamily="34" charset="77"/>
              </a:rPr>
              <a:t>		</a:t>
            </a:r>
            <a:r>
              <a:rPr lang="en-US" dirty="0" err="1">
                <a:solidFill>
                  <a:schemeClr val="bg1"/>
                </a:solidFill>
                <a:latin typeface="SF Compact Display Ultralight" panose="020B0304030202060204" pitchFamily="34" charset="77"/>
              </a:rPr>
              <a:t>Anush</a:t>
            </a:r>
            <a:r>
              <a:rPr lang="en-US" dirty="0">
                <a:solidFill>
                  <a:schemeClr val="bg1"/>
                </a:solidFill>
                <a:latin typeface="SF Compact Display Ultralight" panose="020B0304030202060204" pitchFamily="34" charset="77"/>
              </a:rPr>
              <a:t>		Mark		Gavin</a:t>
            </a:r>
          </a:p>
          <a:p>
            <a:pPr lvl="2"/>
            <a:r>
              <a:rPr lang="en-US" dirty="0">
                <a:solidFill>
                  <a:schemeClr val="bg1"/>
                </a:solidFill>
                <a:latin typeface="SF Compact Display Ultralight" panose="020B0304030202060204" pitchFamily="34" charset="77"/>
              </a:rPr>
              <a:t>		</a:t>
            </a:r>
            <a:r>
              <a:rPr lang="en-US" dirty="0" err="1">
                <a:solidFill>
                  <a:schemeClr val="bg1"/>
                </a:solidFill>
                <a:latin typeface="SF Compact Display Ultralight" panose="020B0304030202060204" pitchFamily="34" charset="77"/>
              </a:rPr>
              <a:t>Thelge</a:t>
            </a:r>
            <a:r>
              <a:rPr lang="en-US" dirty="0">
                <a:solidFill>
                  <a:schemeClr val="bg1"/>
                </a:solidFill>
                <a:latin typeface="SF Compact Display Ultralight" panose="020B0304030202060204" pitchFamily="34" charset="77"/>
              </a:rPr>
              <a:t>		Yaqoob		Timo		Ray</a:t>
            </a:r>
          </a:p>
          <a:p>
            <a:pPr lvl="2"/>
            <a:r>
              <a:rPr lang="en-US" dirty="0">
                <a:solidFill>
                  <a:schemeClr val="bg1"/>
                </a:solidFill>
                <a:latin typeface="SF Compact Display Ultralight" panose="020B0304030202060204" pitchFamily="34" charset="77"/>
              </a:rPr>
              <a:t>		Ang		Deon		Josh		Usama</a:t>
            </a:r>
          </a:p>
          <a:p>
            <a:pPr lvl="2"/>
            <a:r>
              <a:rPr lang="en-US" dirty="0">
                <a:solidFill>
                  <a:schemeClr val="bg1"/>
                </a:solidFill>
                <a:latin typeface="SF Compact Display Ultralight" panose="020B0304030202060204" pitchFamily="34" charset="77"/>
              </a:rPr>
              <a:t>		Neha		Hassan		Lachlan		Rohan</a:t>
            </a:r>
          </a:p>
          <a:p>
            <a:pPr lvl="2"/>
            <a:r>
              <a:rPr lang="en-US" dirty="0">
                <a:solidFill>
                  <a:schemeClr val="bg1"/>
                </a:solidFill>
                <a:latin typeface="SF Compact Display Ultralight" panose="020B0304030202060204" pitchFamily="34" charset="77"/>
              </a:rPr>
              <a:t>		Dhiraj		Anjana		Laura		Javier</a:t>
            </a:r>
          </a:p>
          <a:p>
            <a:pPr lvl="2"/>
            <a:r>
              <a:rPr lang="en-US" dirty="0">
                <a:solidFill>
                  <a:schemeClr val="bg1"/>
                </a:solidFill>
                <a:latin typeface="SF Compact Display Ultralight" panose="020B0304030202060204" pitchFamily="34" charset="77"/>
              </a:rPr>
              <a:t>		Deepesh		Hem		Akbar		Bel</a:t>
            </a:r>
          </a:p>
          <a:p>
            <a:pPr algn="ctr"/>
            <a:endParaRPr lang="en-US" sz="1800" dirty="0">
              <a:solidFill>
                <a:schemeClr val="bg1"/>
              </a:solidFill>
              <a:latin typeface="SF Compact Display Ultralight" panose="020B0304030202060204" pitchFamily="34" charset="77"/>
            </a:endParaRPr>
          </a:p>
          <a:p>
            <a:pPr algn="ctr"/>
            <a:r>
              <a:rPr lang="en-US" sz="1400" i="1" dirty="0">
                <a:solidFill>
                  <a:schemeClr val="bg1"/>
                </a:solidFill>
                <a:latin typeface="SF Compact Display Ultralight" panose="020B0304030202060204" pitchFamily="34" charset="77"/>
              </a:rPr>
              <a:t>for artwork</a:t>
            </a:r>
          </a:p>
          <a:p>
            <a:pPr algn="ctr"/>
            <a:r>
              <a:rPr lang="en-US" sz="1600" dirty="0">
                <a:solidFill>
                  <a:schemeClr val="bg1"/>
                </a:solidFill>
                <a:latin typeface="SF Compact Display Ultralight" panose="020B0304030202060204" pitchFamily="34" charset="77"/>
              </a:rPr>
              <a:t>David </a:t>
            </a:r>
            <a:r>
              <a:rPr lang="en-US" sz="1600" dirty="0" err="1">
                <a:solidFill>
                  <a:schemeClr val="bg1"/>
                </a:solidFill>
                <a:latin typeface="SF Compact Display Ultralight" panose="020B0304030202060204" pitchFamily="34" charset="77"/>
              </a:rPr>
              <a:t>Pupaza</a:t>
            </a:r>
            <a:endParaRPr lang="en-US" sz="1600" dirty="0">
              <a:solidFill>
                <a:schemeClr val="bg1"/>
              </a:solidFill>
              <a:latin typeface="SF Compact Display Ultralight" panose="020B0304030202060204" pitchFamily="34" charset="77"/>
            </a:endParaRPr>
          </a:p>
          <a:p>
            <a:pPr algn="ctr"/>
            <a:endParaRPr lang="en-US" sz="1800" dirty="0">
              <a:solidFill>
                <a:schemeClr val="bg1"/>
              </a:solidFill>
              <a:latin typeface="SF Compact Display Ultralight" panose="020B0304030202060204" pitchFamily="34" charset="77"/>
            </a:endParaRPr>
          </a:p>
          <a:p>
            <a:pPr algn="ctr"/>
            <a:r>
              <a:rPr lang="en-US" i="1" dirty="0">
                <a:solidFill>
                  <a:schemeClr val="bg1"/>
                </a:solidFill>
                <a:latin typeface="SF Compact Display Ultralight" panose="020B0304030202060204" pitchFamily="34" charset="77"/>
              </a:rPr>
              <a:t>a</a:t>
            </a:r>
            <a:r>
              <a:rPr lang="en-US" sz="1800" i="1" dirty="0">
                <a:solidFill>
                  <a:schemeClr val="bg1"/>
                </a:solidFill>
                <a:latin typeface="SF Compact Display Ultralight" panose="020B0304030202060204" pitchFamily="34" charset="77"/>
              </a:rPr>
              <a:t>nd last but not least</a:t>
            </a:r>
          </a:p>
          <a:p>
            <a:pPr algn="ctr"/>
            <a:endParaRPr lang="en-US" sz="1800" dirty="0">
              <a:solidFill>
                <a:schemeClr val="bg1"/>
              </a:solidFill>
              <a:latin typeface="SF Compact Display Ultralight" panose="020B0304030202060204" pitchFamily="34" charset="77"/>
            </a:endParaRPr>
          </a:p>
          <a:p>
            <a:pPr algn="ctr"/>
            <a:r>
              <a:rPr lang="en-US" sz="2800" b="1" dirty="0">
                <a:solidFill>
                  <a:schemeClr val="bg1"/>
                </a:solidFill>
                <a:latin typeface="SF Compact Display Ultralight" panose="020B0304030202060204" pitchFamily="34" charset="77"/>
              </a:rPr>
              <a:t>LASZLO’s PYTHON PC</a:t>
            </a:r>
          </a:p>
          <a:p>
            <a:pPr algn="ctr"/>
            <a:endParaRPr lang="en-US" sz="1800" dirty="0">
              <a:solidFill>
                <a:schemeClr val="bg1"/>
              </a:solidFill>
              <a:latin typeface="SF Compact Display Ultralight" panose="020B0304030202060204" pitchFamily="34" charset="77"/>
            </a:endParaRPr>
          </a:p>
        </p:txBody>
      </p:sp>
    </p:spTree>
    <p:extLst>
      <p:ext uri="{BB962C8B-B14F-4D97-AF65-F5344CB8AC3E}">
        <p14:creationId xmlns:p14="http://schemas.microsoft.com/office/powerpoint/2010/main" val="246749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5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8" dur="15000" fill="hold"/>
                                        <p:tgtEl>
                                          <p:spTgt spid="5">
                                            <p:txEl>
                                              <p:pRg st="0" end="0"/>
                                            </p:txEl>
                                          </p:spTgt>
                                        </p:tgtEl>
                                        <p:attrNameLst>
                                          <p:attrName>ppt_y</p:attrName>
                                        </p:attrNameLst>
                                      </p:cBhvr>
                                      <p:tavLst>
                                        <p:tav tm="0">
                                          <p:val>
                                            <p:strVal val="#ppt_y+1"/>
                                          </p:val>
                                        </p:tav>
                                        <p:tav tm="100000">
                                          <p:val>
                                            <p:strVal val="#ppt_y-1"/>
                                          </p:val>
                                        </p:tav>
                                      </p:tavLst>
                                    </p:anim>
                                  </p:childTnLst>
                                </p:cTn>
                              </p:par>
                              <p:par>
                                <p:cTn id="9" presetID="28"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p:cTn id="11" dur="15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2" dur="15000" fill="hold"/>
                                        <p:tgtEl>
                                          <p:spTgt spid="5">
                                            <p:txEl>
                                              <p:pRg st="2" end="2"/>
                                            </p:txEl>
                                          </p:spTgt>
                                        </p:tgtEl>
                                        <p:attrNameLst>
                                          <p:attrName>ppt_y</p:attrName>
                                        </p:attrNameLst>
                                      </p:cBhvr>
                                      <p:tavLst>
                                        <p:tav tm="0">
                                          <p:val>
                                            <p:strVal val="#ppt_y+1"/>
                                          </p:val>
                                        </p:tav>
                                        <p:tav tm="100000">
                                          <p:val>
                                            <p:strVal val="#ppt_y-1"/>
                                          </p:val>
                                        </p:tav>
                                      </p:tavLst>
                                    </p:anim>
                                  </p:childTnLst>
                                </p:cTn>
                              </p:par>
                              <p:par>
                                <p:cTn id="13" presetID="28"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p:cTn id="15" dur="15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5000" fill="hold"/>
                                        <p:tgtEl>
                                          <p:spTgt spid="5">
                                            <p:txEl>
                                              <p:pRg st="3" end="3"/>
                                            </p:txEl>
                                          </p:spTgt>
                                        </p:tgtEl>
                                        <p:attrNameLst>
                                          <p:attrName>ppt_y</p:attrName>
                                        </p:attrNameLst>
                                      </p:cBhvr>
                                      <p:tavLst>
                                        <p:tav tm="0">
                                          <p:val>
                                            <p:strVal val="#ppt_y+1"/>
                                          </p:val>
                                        </p:tav>
                                        <p:tav tm="100000">
                                          <p:val>
                                            <p:strVal val="#ppt_y-1"/>
                                          </p:val>
                                        </p:tav>
                                      </p:tavLst>
                                    </p:anim>
                                  </p:childTnLst>
                                </p:cTn>
                              </p:par>
                              <p:par>
                                <p:cTn id="17" presetID="28"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p:cTn id="19" dur="15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0" dur="15000" fill="hold"/>
                                        <p:tgtEl>
                                          <p:spTgt spid="5">
                                            <p:txEl>
                                              <p:pRg st="4" end="4"/>
                                            </p:txEl>
                                          </p:spTgt>
                                        </p:tgtEl>
                                        <p:attrNameLst>
                                          <p:attrName>ppt_y</p:attrName>
                                        </p:attrNameLst>
                                      </p:cBhvr>
                                      <p:tavLst>
                                        <p:tav tm="0">
                                          <p:val>
                                            <p:strVal val="#ppt_y+1"/>
                                          </p:val>
                                        </p:tav>
                                        <p:tav tm="100000">
                                          <p:val>
                                            <p:strVal val="#ppt_y-1"/>
                                          </p:val>
                                        </p:tav>
                                      </p:tavLst>
                                    </p:anim>
                                  </p:childTnLst>
                                </p:cTn>
                              </p:par>
                              <p:par>
                                <p:cTn id="21" presetID="28"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 calcmode="lin" valueType="num">
                                      <p:cBhvr>
                                        <p:cTn id="23" dur="15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4" dur="15000" fill="hold"/>
                                        <p:tgtEl>
                                          <p:spTgt spid="5">
                                            <p:txEl>
                                              <p:pRg st="5" end="5"/>
                                            </p:txEl>
                                          </p:spTgt>
                                        </p:tgtEl>
                                        <p:attrNameLst>
                                          <p:attrName>ppt_y</p:attrName>
                                        </p:attrNameLst>
                                      </p:cBhvr>
                                      <p:tavLst>
                                        <p:tav tm="0">
                                          <p:val>
                                            <p:strVal val="#ppt_y+1"/>
                                          </p:val>
                                        </p:tav>
                                        <p:tav tm="100000">
                                          <p:val>
                                            <p:strVal val="#ppt_y-1"/>
                                          </p:val>
                                        </p:tav>
                                      </p:tavLst>
                                    </p:anim>
                                  </p:childTnLst>
                                </p:cTn>
                              </p:par>
                              <p:par>
                                <p:cTn id="25" presetID="28"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 calcmode="lin" valueType="num">
                                      <p:cBhvr>
                                        <p:cTn id="27" dur="15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8" dur="15000" fill="hold"/>
                                        <p:tgtEl>
                                          <p:spTgt spid="5">
                                            <p:txEl>
                                              <p:pRg st="6" end="6"/>
                                            </p:txEl>
                                          </p:spTgt>
                                        </p:tgtEl>
                                        <p:attrNameLst>
                                          <p:attrName>ppt_y</p:attrName>
                                        </p:attrNameLst>
                                      </p:cBhvr>
                                      <p:tavLst>
                                        <p:tav tm="0">
                                          <p:val>
                                            <p:strVal val="#ppt_y+1"/>
                                          </p:val>
                                        </p:tav>
                                        <p:tav tm="100000">
                                          <p:val>
                                            <p:strVal val="#ppt_y-1"/>
                                          </p:val>
                                        </p:tav>
                                      </p:tavLst>
                                    </p:anim>
                                  </p:childTnLst>
                                </p:cTn>
                              </p:par>
                              <p:par>
                                <p:cTn id="29" presetID="28"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p:cTn id="31" dur="15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2" dur="15000" fill="hold"/>
                                        <p:tgtEl>
                                          <p:spTgt spid="5">
                                            <p:txEl>
                                              <p:pRg st="7" end="7"/>
                                            </p:txEl>
                                          </p:spTgt>
                                        </p:tgtEl>
                                        <p:attrNameLst>
                                          <p:attrName>ppt_y</p:attrName>
                                        </p:attrNameLst>
                                      </p:cBhvr>
                                      <p:tavLst>
                                        <p:tav tm="0">
                                          <p:val>
                                            <p:strVal val="#ppt_y+1"/>
                                          </p:val>
                                        </p:tav>
                                        <p:tav tm="100000">
                                          <p:val>
                                            <p:strVal val="#ppt_y-1"/>
                                          </p:val>
                                        </p:tav>
                                      </p:tavLst>
                                    </p:anim>
                                  </p:childTnLst>
                                </p:cTn>
                              </p:par>
                              <p:par>
                                <p:cTn id="33" presetID="28" presetClass="entr" presetSubtype="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 calcmode="lin" valueType="num">
                                      <p:cBhvr>
                                        <p:cTn id="35" dur="15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36" dur="15000" fill="hold"/>
                                        <p:tgtEl>
                                          <p:spTgt spid="5">
                                            <p:txEl>
                                              <p:pRg st="9" end="9"/>
                                            </p:txEl>
                                          </p:spTgt>
                                        </p:tgtEl>
                                        <p:attrNameLst>
                                          <p:attrName>ppt_y</p:attrName>
                                        </p:attrNameLst>
                                      </p:cBhvr>
                                      <p:tavLst>
                                        <p:tav tm="0">
                                          <p:val>
                                            <p:strVal val="#ppt_y+1"/>
                                          </p:val>
                                        </p:tav>
                                        <p:tav tm="100000">
                                          <p:val>
                                            <p:strVal val="#ppt_y-1"/>
                                          </p:val>
                                        </p:tav>
                                      </p:tavLst>
                                    </p:anim>
                                  </p:childTnLst>
                                </p:cTn>
                              </p:par>
                              <p:par>
                                <p:cTn id="37" presetID="28" presetClass="entr" presetSubtype="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 calcmode="lin" valueType="num">
                                      <p:cBhvr>
                                        <p:cTn id="39" dur="15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40" dur="15000" fill="hold"/>
                                        <p:tgtEl>
                                          <p:spTgt spid="5">
                                            <p:txEl>
                                              <p:pRg st="10" end="10"/>
                                            </p:txEl>
                                          </p:spTgt>
                                        </p:tgtEl>
                                        <p:attrNameLst>
                                          <p:attrName>ppt_y</p:attrName>
                                        </p:attrNameLst>
                                      </p:cBhvr>
                                      <p:tavLst>
                                        <p:tav tm="0">
                                          <p:val>
                                            <p:strVal val="#ppt_y+1"/>
                                          </p:val>
                                        </p:tav>
                                        <p:tav tm="100000">
                                          <p:val>
                                            <p:strVal val="#ppt_y-1"/>
                                          </p:val>
                                        </p:tav>
                                      </p:tavLst>
                                    </p:anim>
                                  </p:childTnLst>
                                </p:cTn>
                              </p:par>
                              <p:par>
                                <p:cTn id="41" presetID="28" presetClass="entr" presetSubtype="0" fill="hold"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 calcmode="lin" valueType="num">
                                      <p:cBhvr>
                                        <p:cTn id="43" dur="15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4" dur="15000" fill="hold"/>
                                        <p:tgtEl>
                                          <p:spTgt spid="5">
                                            <p:txEl>
                                              <p:pRg st="11" end="11"/>
                                            </p:txEl>
                                          </p:spTgt>
                                        </p:tgtEl>
                                        <p:attrNameLst>
                                          <p:attrName>ppt_y</p:attrName>
                                        </p:attrNameLst>
                                      </p:cBhvr>
                                      <p:tavLst>
                                        <p:tav tm="0">
                                          <p:val>
                                            <p:strVal val="#ppt_y+1"/>
                                          </p:val>
                                        </p:tav>
                                        <p:tav tm="100000">
                                          <p:val>
                                            <p:strVal val="#ppt_y-1"/>
                                          </p:val>
                                        </p:tav>
                                      </p:tavLst>
                                    </p:anim>
                                  </p:childTnLst>
                                </p:cTn>
                              </p:par>
                              <p:par>
                                <p:cTn id="45" presetID="28" presetClass="entr" presetSubtype="0" fill="hold" nodeType="with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 calcmode="lin" valueType="num">
                                      <p:cBhvr>
                                        <p:cTn id="47" dur="15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48" dur="15000" fill="hold"/>
                                        <p:tgtEl>
                                          <p:spTgt spid="5">
                                            <p:txEl>
                                              <p:pRg st="12" end="12"/>
                                            </p:txEl>
                                          </p:spTgt>
                                        </p:tgtEl>
                                        <p:attrNameLst>
                                          <p:attrName>ppt_y</p:attrName>
                                        </p:attrNameLst>
                                      </p:cBhvr>
                                      <p:tavLst>
                                        <p:tav tm="0">
                                          <p:val>
                                            <p:strVal val="#ppt_y+1"/>
                                          </p:val>
                                        </p:tav>
                                        <p:tav tm="100000">
                                          <p:val>
                                            <p:strVal val="#ppt_y-1"/>
                                          </p:val>
                                        </p:tav>
                                      </p:tavLst>
                                    </p:anim>
                                  </p:childTnLst>
                                </p:cTn>
                              </p:par>
                              <p:par>
                                <p:cTn id="49" presetID="28" presetClass="entr" presetSubtype="0" fill="hold" nodeType="with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anim calcmode="lin" valueType="num">
                                      <p:cBhvr>
                                        <p:cTn id="51" dur="15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52" dur="15000" fill="hold"/>
                                        <p:tgtEl>
                                          <p:spTgt spid="5">
                                            <p:txEl>
                                              <p:pRg st="14" end="14"/>
                                            </p:txEl>
                                          </p:spTgt>
                                        </p:tgtEl>
                                        <p:attrNameLst>
                                          <p:attrName>ppt_y</p:attrName>
                                        </p:attrNameLst>
                                      </p:cBhvr>
                                      <p:tavLst>
                                        <p:tav tm="0">
                                          <p:val>
                                            <p:strVal val="#ppt_y+1"/>
                                          </p:val>
                                        </p:tav>
                                        <p:tav tm="100000">
                                          <p:val>
                                            <p:strVal val="#ppt_y-1"/>
                                          </p:val>
                                        </p:tav>
                                      </p:tavLst>
                                    </p:anim>
                                  </p:childTnLst>
                                </p:cTn>
                              </p:par>
                              <p:par>
                                <p:cTn id="53" presetID="28" presetClass="entr" presetSubtype="0" fill="hold" nodeType="withEffect">
                                  <p:stCondLst>
                                    <p:cond delay="0"/>
                                  </p:stCondLst>
                                  <p:childTnLst>
                                    <p:set>
                                      <p:cBhvr>
                                        <p:cTn id="54" dur="1" fill="hold">
                                          <p:stCondLst>
                                            <p:cond delay="0"/>
                                          </p:stCondLst>
                                        </p:cTn>
                                        <p:tgtEl>
                                          <p:spTgt spid="5">
                                            <p:txEl>
                                              <p:pRg st="16" end="16"/>
                                            </p:txEl>
                                          </p:spTgt>
                                        </p:tgtEl>
                                        <p:attrNameLst>
                                          <p:attrName>style.visibility</p:attrName>
                                        </p:attrNameLst>
                                      </p:cBhvr>
                                      <p:to>
                                        <p:strVal val="visible"/>
                                      </p:to>
                                    </p:set>
                                    <p:anim calcmode="lin" valueType="num">
                                      <p:cBhvr>
                                        <p:cTn id="55" dur="15000" fill="hold"/>
                                        <p:tgtEl>
                                          <p:spTgt spid="5">
                                            <p:txEl>
                                              <p:pRg st="16" end="16"/>
                                            </p:txEl>
                                          </p:spTgt>
                                        </p:tgtEl>
                                        <p:attrNameLst>
                                          <p:attrName>ppt_x</p:attrName>
                                        </p:attrNameLst>
                                      </p:cBhvr>
                                      <p:tavLst>
                                        <p:tav tm="0">
                                          <p:val>
                                            <p:strVal val="#ppt_x"/>
                                          </p:val>
                                        </p:tav>
                                        <p:tav tm="100000">
                                          <p:val>
                                            <p:strVal val="#ppt_x"/>
                                          </p:val>
                                        </p:tav>
                                      </p:tavLst>
                                    </p:anim>
                                    <p:anim calcmode="lin" valueType="num">
                                      <p:cBhvr>
                                        <p:cTn id="56" dur="15000" fill="hold"/>
                                        <p:tgtEl>
                                          <p:spTgt spid="5">
                                            <p:txEl>
                                              <p:pRg st="16" end="16"/>
                                            </p:txEl>
                                          </p:spTgt>
                                        </p:tgtEl>
                                        <p:attrNameLst>
                                          <p:attrName>ppt_y</p:attrName>
                                        </p:attrNameLst>
                                      </p:cBhvr>
                                      <p:tavLst>
                                        <p:tav tm="0">
                                          <p:val>
                                            <p:strVal val="#ppt_y+1"/>
                                          </p:val>
                                        </p:tav>
                                        <p:tav tm="100000">
                                          <p:val>
                                            <p:strVal val="#ppt_y-1"/>
                                          </p:val>
                                        </p:tav>
                                      </p:tavLst>
                                    </p:anim>
                                  </p:childTnLst>
                                </p:cTn>
                              </p:par>
                              <p:par>
                                <p:cTn id="57" presetID="28" presetClass="entr" presetSubtype="0" fill="hold" nodeType="withEffect">
                                  <p:stCondLst>
                                    <p:cond delay="0"/>
                                  </p:stCondLst>
                                  <p:childTnLst>
                                    <p:set>
                                      <p:cBhvr>
                                        <p:cTn id="58" dur="1" fill="hold">
                                          <p:stCondLst>
                                            <p:cond delay="0"/>
                                          </p:stCondLst>
                                        </p:cTn>
                                        <p:tgtEl>
                                          <p:spTgt spid="5">
                                            <p:txEl>
                                              <p:pRg st="17" end="17"/>
                                            </p:txEl>
                                          </p:spTgt>
                                        </p:tgtEl>
                                        <p:attrNameLst>
                                          <p:attrName>style.visibility</p:attrName>
                                        </p:attrNameLst>
                                      </p:cBhvr>
                                      <p:to>
                                        <p:strVal val="visible"/>
                                      </p:to>
                                    </p:set>
                                    <p:anim calcmode="lin" valueType="num">
                                      <p:cBhvr>
                                        <p:cTn id="59" dur="15000" fill="hold"/>
                                        <p:tgtEl>
                                          <p:spTgt spid="5">
                                            <p:txEl>
                                              <p:pRg st="17" end="17"/>
                                            </p:txEl>
                                          </p:spTgt>
                                        </p:tgtEl>
                                        <p:attrNameLst>
                                          <p:attrName>ppt_x</p:attrName>
                                        </p:attrNameLst>
                                      </p:cBhvr>
                                      <p:tavLst>
                                        <p:tav tm="0">
                                          <p:val>
                                            <p:strVal val="#ppt_x"/>
                                          </p:val>
                                        </p:tav>
                                        <p:tav tm="100000">
                                          <p:val>
                                            <p:strVal val="#ppt_x"/>
                                          </p:val>
                                        </p:tav>
                                      </p:tavLst>
                                    </p:anim>
                                    <p:anim calcmode="lin" valueType="num">
                                      <p:cBhvr>
                                        <p:cTn id="60" dur="15000" fill="hold"/>
                                        <p:tgtEl>
                                          <p:spTgt spid="5">
                                            <p:txEl>
                                              <p:pRg st="17" end="17"/>
                                            </p:txEl>
                                          </p:spTgt>
                                        </p:tgtEl>
                                        <p:attrNameLst>
                                          <p:attrName>ppt_y</p:attrName>
                                        </p:attrNameLst>
                                      </p:cBhvr>
                                      <p:tavLst>
                                        <p:tav tm="0">
                                          <p:val>
                                            <p:strVal val="#ppt_y+1"/>
                                          </p:val>
                                        </p:tav>
                                        <p:tav tm="100000">
                                          <p:val>
                                            <p:strVal val="#ppt_y-1"/>
                                          </p:val>
                                        </p:tav>
                                      </p:tavLst>
                                    </p:anim>
                                  </p:childTnLst>
                                </p:cTn>
                              </p:par>
                              <p:par>
                                <p:cTn id="61" presetID="28" presetClass="entr" presetSubtype="0" fill="hold" nodeType="withEffect">
                                  <p:stCondLst>
                                    <p:cond delay="0"/>
                                  </p:stCondLst>
                                  <p:childTnLst>
                                    <p:set>
                                      <p:cBhvr>
                                        <p:cTn id="62" dur="1" fill="hold">
                                          <p:stCondLst>
                                            <p:cond delay="0"/>
                                          </p:stCondLst>
                                        </p:cTn>
                                        <p:tgtEl>
                                          <p:spTgt spid="5">
                                            <p:txEl>
                                              <p:pRg st="18" end="18"/>
                                            </p:txEl>
                                          </p:spTgt>
                                        </p:tgtEl>
                                        <p:attrNameLst>
                                          <p:attrName>style.visibility</p:attrName>
                                        </p:attrNameLst>
                                      </p:cBhvr>
                                      <p:to>
                                        <p:strVal val="visible"/>
                                      </p:to>
                                    </p:set>
                                    <p:anim calcmode="lin" valueType="num">
                                      <p:cBhvr>
                                        <p:cTn id="63" dur="15000" fill="hold"/>
                                        <p:tgtEl>
                                          <p:spTgt spid="5">
                                            <p:txEl>
                                              <p:pRg st="18" end="18"/>
                                            </p:txEl>
                                          </p:spTgt>
                                        </p:tgtEl>
                                        <p:attrNameLst>
                                          <p:attrName>ppt_x</p:attrName>
                                        </p:attrNameLst>
                                      </p:cBhvr>
                                      <p:tavLst>
                                        <p:tav tm="0">
                                          <p:val>
                                            <p:strVal val="#ppt_x"/>
                                          </p:val>
                                        </p:tav>
                                        <p:tav tm="100000">
                                          <p:val>
                                            <p:strVal val="#ppt_x"/>
                                          </p:val>
                                        </p:tav>
                                      </p:tavLst>
                                    </p:anim>
                                    <p:anim calcmode="lin" valueType="num">
                                      <p:cBhvr>
                                        <p:cTn id="64" dur="15000" fill="hold"/>
                                        <p:tgtEl>
                                          <p:spTgt spid="5">
                                            <p:txEl>
                                              <p:pRg st="18" end="18"/>
                                            </p:txEl>
                                          </p:spTgt>
                                        </p:tgtEl>
                                        <p:attrNameLst>
                                          <p:attrName>ppt_y</p:attrName>
                                        </p:attrNameLst>
                                      </p:cBhvr>
                                      <p:tavLst>
                                        <p:tav tm="0">
                                          <p:val>
                                            <p:strVal val="#ppt_y+1"/>
                                          </p:val>
                                        </p:tav>
                                        <p:tav tm="100000">
                                          <p:val>
                                            <p:strVal val="#ppt_y-1"/>
                                          </p:val>
                                        </p:tav>
                                      </p:tavLst>
                                    </p:anim>
                                  </p:childTnLst>
                                </p:cTn>
                              </p:par>
                              <p:par>
                                <p:cTn id="65" presetID="28" presetClass="entr" presetSubtype="0" fill="hold" nodeType="withEffect">
                                  <p:stCondLst>
                                    <p:cond delay="0"/>
                                  </p:stCondLst>
                                  <p:childTnLst>
                                    <p:set>
                                      <p:cBhvr>
                                        <p:cTn id="66" dur="1" fill="hold">
                                          <p:stCondLst>
                                            <p:cond delay="0"/>
                                          </p:stCondLst>
                                        </p:cTn>
                                        <p:tgtEl>
                                          <p:spTgt spid="5">
                                            <p:txEl>
                                              <p:pRg st="19" end="19"/>
                                            </p:txEl>
                                          </p:spTgt>
                                        </p:tgtEl>
                                        <p:attrNameLst>
                                          <p:attrName>style.visibility</p:attrName>
                                        </p:attrNameLst>
                                      </p:cBhvr>
                                      <p:to>
                                        <p:strVal val="visible"/>
                                      </p:to>
                                    </p:set>
                                    <p:anim calcmode="lin" valueType="num">
                                      <p:cBhvr>
                                        <p:cTn id="67" dur="15000" fill="hold"/>
                                        <p:tgtEl>
                                          <p:spTgt spid="5">
                                            <p:txEl>
                                              <p:pRg st="19" end="19"/>
                                            </p:txEl>
                                          </p:spTgt>
                                        </p:tgtEl>
                                        <p:attrNameLst>
                                          <p:attrName>ppt_x</p:attrName>
                                        </p:attrNameLst>
                                      </p:cBhvr>
                                      <p:tavLst>
                                        <p:tav tm="0">
                                          <p:val>
                                            <p:strVal val="#ppt_x"/>
                                          </p:val>
                                        </p:tav>
                                        <p:tav tm="100000">
                                          <p:val>
                                            <p:strVal val="#ppt_x"/>
                                          </p:val>
                                        </p:tav>
                                      </p:tavLst>
                                    </p:anim>
                                    <p:anim calcmode="lin" valueType="num">
                                      <p:cBhvr>
                                        <p:cTn id="68" dur="15000" fill="hold"/>
                                        <p:tgtEl>
                                          <p:spTgt spid="5">
                                            <p:txEl>
                                              <p:pRg st="19" end="19"/>
                                            </p:txEl>
                                          </p:spTgt>
                                        </p:tgtEl>
                                        <p:attrNameLst>
                                          <p:attrName>ppt_y</p:attrName>
                                        </p:attrNameLst>
                                      </p:cBhvr>
                                      <p:tavLst>
                                        <p:tav tm="0">
                                          <p:val>
                                            <p:strVal val="#ppt_y+1"/>
                                          </p:val>
                                        </p:tav>
                                        <p:tav tm="100000">
                                          <p:val>
                                            <p:strVal val="#ppt_y-1"/>
                                          </p:val>
                                        </p:tav>
                                      </p:tavLst>
                                    </p:anim>
                                  </p:childTnLst>
                                </p:cTn>
                              </p:par>
                              <p:par>
                                <p:cTn id="69" presetID="28" presetClass="entr" presetSubtype="0" fill="hold" nodeType="withEffect">
                                  <p:stCondLst>
                                    <p:cond delay="0"/>
                                  </p:stCondLst>
                                  <p:childTnLst>
                                    <p:set>
                                      <p:cBhvr>
                                        <p:cTn id="70" dur="1" fill="hold">
                                          <p:stCondLst>
                                            <p:cond delay="0"/>
                                          </p:stCondLst>
                                        </p:cTn>
                                        <p:tgtEl>
                                          <p:spTgt spid="5">
                                            <p:txEl>
                                              <p:pRg st="20" end="20"/>
                                            </p:txEl>
                                          </p:spTgt>
                                        </p:tgtEl>
                                        <p:attrNameLst>
                                          <p:attrName>style.visibility</p:attrName>
                                        </p:attrNameLst>
                                      </p:cBhvr>
                                      <p:to>
                                        <p:strVal val="visible"/>
                                      </p:to>
                                    </p:set>
                                    <p:anim calcmode="lin" valueType="num">
                                      <p:cBhvr>
                                        <p:cTn id="71" dur="15000" fill="hold"/>
                                        <p:tgtEl>
                                          <p:spTgt spid="5">
                                            <p:txEl>
                                              <p:pRg st="20" end="20"/>
                                            </p:txEl>
                                          </p:spTgt>
                                        </p:tgtEl>
                                        <p:attrNameLst>
                                          <p:attrName>ppt_x</p:attrName>
                                        </p:attrNameLst>
                                      </p:cBhvr>
                                      <p:tavLst>
                                        <p:tav tm="0">
                                          <p:val>
                                            <p:strVal val="#ppt_x"/>
                                          </p:val>
                                        </p:tav>
                                        <p:tav tm="100000">
                                          <p:val>
                                            <p:strVal val="#ppt_x"/>
                                          </p:val>
                                        </p:tav>
                                      </p:tavLst>
                                    </p:anim>
                                    <p:anim calcmode="lin" valueType="num">
                                      <p:cBhvr>
                                        <p:cTn id="72" dur="15000" fill="hold"/>
                                        <p:tgtEl>
                                          <p:spTgt spid="5">
                                            <p:txEl>
                                              <p:pRg st="20" end="20"/>
                                            </p:txEl>
                                          </p:spTgt>
                                        </p:tgtEl>
                                        <p:attrNameLst>
                                          <p:attrName>ppt_y</p:attrName>
                                        </p:attrNameLst>
                                      </p:cBhvr>
                                      <p:tavLst>
                                        <p:tav tm="0">
                                          <p:val>
                                            <p:strVal val="#ppt_y+1"/>
                                          </p:val>
                                        </p:tav>
                                        <p:tav tm="100000">
                                          <p:val>
                                            <p:strVal val="#ppt_y-1"/>
                                          </p:val>
                                        </p:tav>
                                      </p:tavLst>
                                    </p:anim>
                                  </p:childTnLst>
                                </p:cTn>
                              </p:par>
                              <p:par>
                                <p:cTn id="73" presetID="28" presetClass="entr" presetSubtype="0" fill="hold" nodeType="withEffect">
                                  <p:stCondLst>
                                    <p:cond delay="0"/>
                                  </p:stCondLst>
                                  <p:childTnLst>
                                    <p:set>
                                      <p:cBhvr>
                                        <p:cTn id="74" dur="1" fill="hold">
                                          <p:stCondLst>
                                            <p:cond delay="0"/>
                                          </p:stCondLst>
                                        </p:cTn>
                                        <p:tgtEl>
                                          <p:spTgt spid="5">
                                            <p:txEl>
                                              <p:pRg st="21" end="21"/>
                                            </p:txEl>
                                          </p:spTgt>
                                        </p:tgtEl>
                                        <p:attrNameLst>
                                          <p:attrName>style.visibility</p:attrName>
                                        </p:attrNameLst>
                                      </p:cBhvr>
                                      <p:to>
                                        <p:strVal val="visible"/>
                                      </p:to>
                                    </p:set>
                                    <p:anim calcmode="lin" valueType="num">
                                      <p:cBhvr>
                                        <p:cTn id="75" dur="15000" fill="hold"/>
                                        <p:tgtEl>
                                          <p:spTgt spid="5">
                                            <p:txEl>
                                              <p:pRg st="21" end="21"/>
                                            </p:txEl>
                                          </p:spTgt>
                                        </p:tgtEl>
                                        <p:attrNameLst>
                                          <p:attrName>ppt_x</p:attrName>
                                        </p:attrNameLst>
                                      </p:cBhvr>
                                      <p:tavLst>
                                        <p:tav tm="0">
                                          <p:val>
                                            <p:strVal val="#ppt_x"/>
                                          </p:val>
                                        </p:tav>
                                        <p:tav tm="100000">
                                          <p:val>
                                            <p:strVal val="#ppt_x"/>
                                          </p:val>
                                        </p:tav>
                                      </p:tavLst>
                                    </p:anim>
                                    <p:anim calcmode="lin" valueType="num">
                                      <p:cBhvr>
                                        <p:cTn id="76" dur="15000" fill="hold"/>
                                        <p:tgtEl>
                                          <p:spTgt spid="5">
                                            <p:txEl>
                                              <p:pRg st="21" end="21"/>
                                            </p:txEl>
                                          </p:spTgt>
                                        </p:tgtEl>
                                        <p:attrNameLst>
                                          <p:attrName>ppt_y</p:attrName>
                                        </p:attrNameLst>
                                      </p:cBhvr>
                                      <p:tavLst>
                                        <p:tav tm="0">
                                          <p:val>
                                            <p:strVal val="#ppt_y+1"/>
                                          </p:val>
                                        </p:tav>
                                        <p:tav tm="100000">
                                          <p:val>
                                            <p:strVal val="#ppt_y-1"/>
                                          </p:val>
                                        </p:tav>
                                      </p:tavLst>
                                    </p:anim>
                                  </p:childTnLst>
                                </p:cTn>
                              </p:par>
                              <p:par>
                                <p:cTn id="77" presetID="28" presetClass="entr" presetSubtype="0" fill="hold" nodeType="withEffect">
                                  <p:stCondLst>
                                    <p:cond delay="0"/>
                                  </p:stCondLst>
                                  <p:childTnLst>
                                    <p:set>
                                      <p:cBhvr>
                                        <p:cTn id="78" dur="1" fill="hold">
                                          <p:stCondLst>
                                            <p:cond delay="0"/>
                                          </p:stCondLst>
                                        </p:cTn>
                                        <p:tgtEl>
                                          <p:spTgt spid="5">
                                            <p:txEl>
                                              <p:pRg st="22" end="22"/>
                                            </p:txEl>
                                          </p:spTgt>
                                        </p:tgtEl>
                                        <p:attrNameLst>
                                          <p:attrName>style.visibility</p:attrName>
                                        </p:attrNameLst>
                                      </p:cBhvr>
                                      <p:to>
                                        <p:strVal val="visible"/>
                                      </p:to>
                                    </p:set>
                                    <p:anim calcmode="lin" valueType="num">
                                      <p:cBhvr>
                                        <p:cTn id="79" dur="15000" fill="hold"/>
                                        <p:tgtEl>
                                          <p:spTgt spid="5">
                                            <p:txEl>
                                              <p:pRg st="22" end="22"/>
                                            </p:txEl>
                                          </p:spTgt>
                                        </p:tgtEl>
                                        <p:attrNameLst>
                                          <p:attrName>ppt_x</p:attrName>
                                        </p:attrNameLst>
                                      </p:cBhvr>
                                      <p:tavLst>
                                        <p:tav tm="0">
                                          <p:val>
                                            <p:strVal val="#ppt_x"/>
                                          </p:val>
                                        </p:tav>
                                        <p:tav tm="100000">
                                          <p:val>
                                            <p:strVal val="#ppt_x"/>
                                          </p:val>
                                        </p:tav>
                                      </p:tavLst>
                                    </p:anim>
                                    <p:anim calcmode="lin" valueType="num">
                                      <p:cBhvr>
                                        <p:cTn id="80" dur="15000" fill="hold"/>
                                        <p:tgtEl>
                                          <p:spTgt spid="5">
                                            <p:txEl>
                                              <p:pRg st="22" end="22"/>
                                            </p:txEl>
                                          </p:spTgt>
                                        </p:tgtEl>
                                        <p:attrNameLst>
                                          <p:attrName>ppt_y</p:attrName>
                                        </p:attrNameLst>
                                      </p:cBhvr>
                                      <p:tavLst>
                                        <p:tav tm="0">
                                          <p:val>
                                            <p:strVal val="#ppt_y+1"/>
                                          </p:val>
                                        </p:tav>
                                        <p:tav tm="100000">
                                          <p:val>
                                            <p:strVal val="#ppt_y-1"/>
                                          </p:val>
                                        </p:tav>
                                      </p:tavLst>
                                    </p:anim>
                                  </p:childTnLst>
                                </p:cTn>
                              </p:par>
                              <p:par>
                                <p:cTn id="81" presetID="28" presetClass="entr" presetSubtype="0" fill="hold" nodeType="withEffect">
                                  <p:stCondLst>
                                    <p:cond delay="0"/>
                                  </p:stCondLst>
                                  <p:childTnLst>
                                    <p:set>
                                      <p:cBhvr>
                                        <p:cTn id="82" dur="1" fill="hold">
                                          <p:stCondLst>
                                            <p:cond delay="0"/>
                                          </p:stCondLst>
                                        </p:cTn>
                                        <p:tgtEl>
                                          <p:spTgt spid="5">
                                            <p:txEl>
                                              <p:pRg st="23" end="23"/>
                                            </p:txEl>
                                          </p:spTgt>
                                        </p:tgtEl>
                                        <p:attrNameLst>
                                          <p:attrName>style.visibility</p:attrName>
                                        </p:attrNameLst>
                                      </p:cBhvr>
                                      <p:to>
                                        <p:strVal val="visible"/>
                                      </p:to>
                                    </p:set>
                                    <p:anim calcmode="lin" valueType="num">
                                      <p:cBhvr>
                                        <p:cTn id="83" dur="15000" fill="hold"/>
                                        <p:tgtEl>
                                          <p:spTgt spid="5">
                                            <p:txEl>
                                              <p:pRg st="23" end="23"/>
                                            </p:txEl>
                                          </p:spTgt>
                                        </p:tgtEl>
                                        <p:attrNameLst>
                                          <p:attrName>ppt_x</p:attrName>
                                        </p:attrNameLst>
                                      </p:cBhvr>
                                      <p:tavLst>
                                        <p:tav tm="0">
                                          <p:val>
                                            <p:strVal val="#ppt_x"/>
                                          </p:val>
                                        </p:tav>
                                        <p:tav tm="100000">
                                          <p:val>
                                            <p:strVal val="#ppt_x"/>
                                          </p:val>
                                        </p:tav>
                                      </p:tavLst>
                                    </p:anim>
                                    <p:anim calcmode="lin" valueType="num">
                                      <p:cBhvr>
                                        <p:cTn id="84" dur="15000" fill="hold"/>
                                        <p:tgtEl>
                                          <p:spTgt spid="5">
                                            <p:txEl>
                                              <p:pRg st="23" end="23"/>
                                            </p:txEl>
                                          </p:spTgt>
                                        </p:tgtEl>
                                        <p:attrNameLst>
                                          <p:attrName>ppt_y</p:attrName>
                                        </p:attrNameLst>
                                      </p:cBhvr>
                                      <p:tavLst>
                                        <p:tav tm="0">
                                          <p:val>
                                            <p:strVal val="#ppt_y+1"/>
                                          </p:val>
                                        </p:tav>
                                        <p:tav tm="100000">
                                          <p:val>
                                            <p:strVal val="#ppt_y-1"/>
                                          </p:val>
                                        </p:tav>
                                      </p:tavLst>
                                    </p:anim>
                                  </p:childTnLst>
                                </p:cTn>
                              </p:par>
                              <p:par>
                                <p:cTn id="85" presetID="28" presetClass="entr" presetSubtype="0" fill="hold" nodeType="withEffect">
                                  <p:stCondLst>
                                    <p:cond delay="0"/>
                                  </p:stCondLst>
                                  <p:childTnLst>
                                    <p:set>
                                      <p:cBhvr>
                                        <p:cTn id="86" dur="1" fill="hold">
                                          <p:stCondLst>
                                            <p:cond delay="0"/>
                                          </p:stCondLst>
                                        </p:cTn>
                                        <p:tgtEl>
                                          <p:spTgt spid="5">
                                            <p:txEl>
                                              <p:pRg st="25" end="25"/>
                                            </p:txEl>
                                          </p:spTgt>
                                        </p:tgtEl>
                                        <p:attrNameLst>
                                          <p:attrName>style.visibility</p:attrName>
                                        </p:attrNameLst>
                                      </p:cBhvr>
                                      <p:to>
                                        <p:strVal val="visible"/>
                                      </p:to>
                                    </p:set>
                                    <p:anim calcmode="lin" valueType="num">
                                      <p:cBhvr>
                                        <p:cTn id="87" dur="15000" fill="hold"/>
                                        <p:tgtEl>
                                          <p:spTgt spid="5">
                                            <p:txEl>
                                              <p:pRg st="25" end="25"/>
                                            </p:txEl>
                                          </p:spTgt>
                                        </p:tgtEl>
                                        <p:attrNameLst>
                                          <p:attrName>ppt_x</p:attrName>
                                        </p:attrNameLst>
                                      </p:cBhvr>
                                      <p:tavLst>
                                        <p:tav tm="0">
                                          <p:val>
                                            <p:strVal val="#ppt_x"/>
                                          </p:val>
                                        </p:tav>
                                        <p:tav tm="100000">
                                          <p:val>
                                            <p:strVal val="#ppt_x"/>
                                          </p:val>
                                        </p:tav>
                                      </p:tavLst>
                                    </p:anim>
                                    <p:anim calcmode="lin" valueType="num">
                                      <p:cBhvr>
                                        <p:cTn id="88" dur="15000" fill="hold"/>
                                        <p:tgtEl>
                                          <p:spTgt spid="5">
                                            <p:txEl>
                                              <p:pRg st="25" end="25"/>
                                            </p:txEl>
                                          </p:spTgt>
                                        </p:tgtEl>
                                        <p:attrNameLst>
                                          <p:attrName>ppt_y</p:attrName>
                                        </p:attrNameLst>
                                      </p:cBhvr>
                                      <p:tavLst>
                                        <p:tav tm="0">
                                          <p:val>
                                            <p:strVal val="#ppt_y+1"/>
                                          </p:val>
                                        </p:tav>
                                        <p:tav tm="100000">
                                          <p:val>
                                            <p:strVal val="#ppt_y-1"/>
                                          </p:val>
                                        </p:tav>
                                      </p:tavLst>
                                    </p:anim>
                                  </p:childTnLst>
                                </p:cTn>
                              </p:par>
                              <p:par>
                                <p:cTn id="89" presetID="28" presetClass="entr" presetSubtype="0" fill="hold" nodeType="withEffect">
                                  <p:stCondLst>
                                    <p:cond delay="0"/>
                                  </p:stCondLst>
                                  <p:childTnLst>
                                    <p:set>
                                      <p:cBhvr>
                                        <p:cTn id="90" dur="1" fill="hold">
                                          <p:stCondLst>
                                            <p:cond delay="0"/>
                                          </p:stCondLst>
                                        </p:cTn>
                                        <p:tgtEl>
                                          <p:spTgt spid="5">
                                            <p:txEl>
                                              <p:pRg st="26" end="26"/>
                                            </p:txEl>
                                          </p:spTgt>
                                        </p:tgtEl>
                                        <p:attrNameLst>
                                          <p:attrName>style.visibility</p:attrName>
                                        </p:attrNameLst>
                                      </p:cBhvr>
                                      <p:to>
                                        <p:strVal val="visible"/>
                                      </p:to>
                                    </p:set>
                                    <p:anim calcmode="lin" valueType="num">
                                      <p:cBhvr>
                                        <p:cTn id="91" dur="15000" fill="hold"/>
                                        <p:tgtEl>
                                          <p:spTgt spid="5">
                                            <p:txEl>
                                              <p:pRg st="26" end="26"/>
                                            </p:txEl>
                                          </p:spTgt>
                                        </p:tgtEl>
                                        <p:attrNameLst>
                                          <p:attrName>ppt_x</p:attrName>
                                        </p:attrNameLst>
                                      </p:cBhvr>
                                      <p:tavLst>
                                        <p:tav tm="0">
                                          <p:val>
                                            <p:strVal val="#ppt_x"/>
                                          </p:val>
                                        </p:tav>
                                        <p:tav tm="100000">
                                          <p:val>
                                            <p:strVal val="#ppt_x"/>
                                          </p:val>
                                        </p:tav>
                                      </p:tavLst>
                                    </p:anim>
                                    <p:anim calcmode="lin" valueType="num">
                                      <p:cBhvr>
                                        <p:cTn id="92" dur="15000" fill="hold"/>
                                        <p:tgtEl>
                                          <p:spTgt spid="5">
                                            <p:txEl>
                                              <p:pRg st="26" end="26"/>
                                            </p:txEl>
                                          </p:spTgt>
                                        </p:tgtEl>
                                        <p:attrNameLst>
                                          <p:attrName>ppt_y</p:attrName>
                                        </p:attrNameLst>
                                      </p:cBhvr>
                                      <p:tavLst>
                                        <p:tav tm="0">
                                          <p:val>
                                            <p:strVal val="#ppt_y+1"/>
                                          </p:val>
                                        </p:tav>
                                        <p:tav tm="100000">
                                          <p:val>
                                            <p:strVal val="#ppt_y-1"/>
                                          </p:val>
                                        </p:tav>
                                      </p:tavLst>
                                    </p:anim>
                                  </p:childTnLst>
                                </p:cTn>
                              </p:par>
                              <p:par>
                                <p:cTn id="93" presetID="28" presetClass="entr" presetSubtype="0" fill="hold" nodeType="withEffect">
                                  <p:stCondLst>
                                    <p:cond delay="0"/>
                                  </p:stCondLst>
                                  <p:childTnLst>
                                    <p:set>
                                      <p:cBhvr>
                                        <p:cTn id="94" dur="1" fill="hold">
                                          <p:stCondLst>
                                            <p:cond delay="0"/>
                                          </p:stCondLst>
                                        </p:cTn>
                                        <p:tgtEl>
                                          <p:spTgt spid="5">
                                            <p:txEl>
                                              <p:pRg st="28" end="28"/>
                                            </p:txEl>
                                          </p:spTgt>
                                        </p:tgtEl>
                                        <p:attrNameLst>
                                          <p:attrName>style.visibility</p:attrName>
                                        </p:attrNameLst>
                                      </p:cBhvr>
                                      <p:to>
                                        <p:strVal val="visible"/>
                                      </p:to>
                                    </p:set>
                                    <p:anim calcmode="lin" valueType="num">
                                      <p:cBhvr>
                                        <p:cTn id="95" dur="15000" fill="hold"/>
                                        <p:tgtEl>
                                          <p:spTgt spid="5">
                                            <p:txEl>
                                              <p:pRg st="28" end="28"/>
                                            </p:txEl>
                                          </p:spTgt>
                                        </p:tgtEl>
                                        <p:attrNameLst>
                                          <p:attrName>ppt_x</p:attrName>
                                        </p:attrNameLst>
                                      </p:cBhvr>
                                      <p:tavLst>
                                        <p:tav tm="0">
                                          <p:val>
                                            <p:strVal val="#ppt_x"/>
                                          </p:val>
                                        </p:tav>
                                        <p:tav tm="100000">
                                          <p:val>
                                            <p:strVal val="#ppt_x"/>
                                          </p:val>
                                        </p:tav>
                                      </p:tavLst>
                                    </p:anim>
                                    <p:anim calcmode="lin" valueType="num">
                                      <p:cBhvr>
                                        <p:cTn id="96" dur="15000" fill="hold"/>
                                        <p:tgtEl>
                                          <p:spTgt spid="5">
                                            <p:txEl>
                                              <p:pRg st="28" end="28"/>
                                            </p:txEl>
                                          </p:spTgt>
                                        </p:tgtEl>
                                        <p:attrNameLst>
                                          <p:attrName>ppt_y</p:attrName>
                                        </p:attrNameLst>
                                      </p:cBhvr>
                                      <p:tavLst>
                                        <p:tav tm="0">
                                          <p:val>
                                            <p:strVal val="#ppt_y+1"/>
                                          </p:val>
                                        </p:tav>
                                        <p:tav tm="100000">
                                          <p:val>
                                            <p:strVal val="#ppt_y-1"/>
                                          </p:val>
                                        </p:tav>
                                      </p:tavLst>
                                    </p:anim>
                                  </p:childTnLst>
                                </p:cTn>
                              </p:par>
                              <p:par>
                                <p:cTn id="97" presetID="28" presetClass="entr" presetSubtype="0" fill="hold" nodeType="withEffect">
                                  <p:stCondLst>
                                    <p:cond delay="0"/>
                                  </p:stCondLst>
                                  <p:childTnLst>
                                    <p:set>
                                      <p:cBhvr>
                                        <p:cTn id="98" dur="1" fill="hold">
                                          <p:stCondLst>
                                            <p:cond delay="0"/>
                                          </p:stCondLst>
                                        </p:cTn>
                                        <p:tgtEl>
                                          <p:spTgt spid="5">
                                            <p:txEl>
                                              <p:pRg st="30" end="30"/>
                                            </p:txEl>
                                          </p:spTgt>
                                        </p:tgtEl>
                                        <p:attrNameLst>
                                          <p:attrName>style.visibility</p:attrName>
                                        </p:attrNameLst>
                                      </p:cBhvr>
                                      <p:to>
                                        <p:strVal val="visible"/>
                                      </p:to>
                                    </p:set>
                                    <p:anim calcmode="lin" valueType="num">
                                      <p:cBhvr>
                                        <p:cTn id="99" dur="15000" fill="hold"/>
                                        <p:tgtEl>
                                          <p:spTgt spid="5">
                                            <p:txEl>
                                              <p:pRg st="30" end="30"/>
                                            </p:txEl>
                                          </p:spTgt>
                                        </p:tgtEl>
                                        <p:attrNameLst>
                                          <p:attrName>ppt_x</p:attrName>
                                        </p:attrNameLst>
                                      </p:cBhvr>
                                      <p:tavLst>
                                        <p:tav tm="0">
                                          <p:val>
                                            <p:strVal val="#ppt_x"/>
                                          </p:val>
                                        </p:tav>
                                        <p:tav tm="100000">
                                          <p:val>
                                            <p:strVal val="#ppt_x"/>
                                          </p:val>
                                        </p:tav>
                                      </p:tavLst>
                                    </p:anim>
                                    <p:anim calcmode="lin" valueType="num">
                                      <p:cBhvr>
                                        <p:cTn id="100" dur="15000" fill="hold"/>
                                        <p:tgtEl>
                                          <p:spTgt spid="5">
                                            <p:txEl>
                                              <p:pRg st="30" end="30"/>
                                            </p:txEl>
                                          </p:spTgt>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2493</TotalTime>
  <Words>676</Words>
  <Application>Microsoft Macintosh PowerPoint</Application>
  <PresentationFormat>Widescreen</PresentationFormat>
  <Paragraphs>99</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SF Compact Display Ultralight</vt:lpstr>
      <vt:lpstr>SF Compact Display Ultralight</vt:lpstr>
      <vt:lpstr>SF COMPACT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Reinier Andrew</dc:creator>
  <cp:lastModifiedBy>Reinier Andrew</cp:lastModifiedBy>
  <cp:revision>5</cp:revision>
  <dcterms:created xsi:type="dcterms:W3CDTF">2023-05-13T00:35:06Z</dcterms:created>
  <dcterms:modified xsi:type="dcterms:W3CDTF">2023-05-14T21:13:32Z</dcterms:modified>
</cp:coreProperties>
</file>